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0" r:id="rId1"/>
  </p:sldMasterIdLst>
  <p:notesMasterIdLst>
    <p:notesMasterId r:id="rId38"/>
  </p:notesMasterIdLst>
  <p:handoutMasterIdLst>
    <p:handoutMasterId r:id="rId39"/>
  </p:handoutMasterIdLst>
  <p:sldIdLst>
    <p:sldId id="256" r:id="rId2"/>
    <p:sldId id="300" r:id="rId3"/>
    <p:sldId id="257" r:id="rId4"/>
    <p:sldId id="260" r:id="rId5"/>
    <p:sldId id="258" r:id="rId6"/>
    <p:sldId id="276" r:id="rId7"/>
    <p:sldId id="261" r:id="rId8"/>
    <p:sldId id="272" r:id="rId9"/>
    <p:sldId id="264" r:id="rId10"/>
    <p:sldId id="262" r:id="rId11"/>
    <p:sldId id="265" r:id="rId12"/>
    <p:sldId id="270" r:id="rId13"/>
    <p:sldId id="271" r:id="rId14"/>
    <p:sldId id="266" r:id="rId15"/>
    <p:sldId id="267" r:id="rId16"/>
    <p:sldId id="281" r:id="rId17"/>
    <p:sldId id="268" r:id="rId18"/>
    <p:sldId id="279" r:id="rId19"/>
    <p:sldId id="269" r:id="rId20"/>
    <p:sldId id="273" r:id="rId21"/>
    <p:sldId id="274" r:id="rId22"/>
    <p:sldId id="282" r:id="rId23"/>
    <p:sldId id="284" r:id="rId24"/>
    <p:sldId id="286" r:id="rId25"/>
    <p:sldId id="285" r:id="rId26"/>
    <p:sldId id="295" r:id="rId27"/>
    <p:sldId id="289" r:id="rId28"/>
    <p:sldId id="296" r:id="rId29"/>
    <p:sldId id="292" r:id="rId30"/>
    <p:sldId id="294" r:id="rId31"/>
    <p:sldId id="298" r:id="rId32"/>
    <p:sldId id="299" r:id="rId33"/>
    <p:sldId id="293" r:id="rId34"/>
    <p:sldId id="290" r:id="rId35"/>
    <p:sldId id="291" r:id="rId36"/>
    <p:sldId id="280" r:id="rId3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81900" autoAdjust="0"/>
  </p:normalViewPr>
  <p:slideViewPr>
    <p:cSldViewPr>
      <p:cViewPr>
        <p:scale>
          <a:sx n="50" d="100"/>
          <a:sy n="50" d="100"/>
        </p:scale>
        <p:origin x="-1998" y="-22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FC8229-6096-4AE4-8536-106731DFFB93}" type="datetimeFigureOut">
              <a:rPr lang="ru-RU" smtClean="0"/>
              <a:pPr/>
              <a:t>06.08.2014</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44DF6C-6D87-4B48-A5CA-05DA237113A1}" type="slidenum">
              <a:rPr lang="ru-RU" smtClean="0"/>
              <a:pPr/>
              <a:t>‹#›</a:t>
            </a:fld>
            <a:endParaRPr lang="ru-RU"/>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8391C0-68C6-4527-AE91-FD216BCF0A9C}" type="datetimeFigureOut">
              <a:rPr lang="ru-RU" smtClean="0"/>
              <a:pPr/>
              <a:t>06.08.2014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33290B-235B-43D2-85D0-E6400654D2D9}" type="slidenum">
              <a:rPr lang="ru-RU" smtClean="0"/>
              <a:pPr/>
              <a:t>‹#›</a:t>
            </a:fld>
            <a:endParaRPr lang="ru-RU"/>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ru.wikipedia.org/wiki/%D0%90%D0%BA%D1%81%D0%BE%D0%BD" TargetMode="External"/><Relationship Id="rId7" Type="http://schemas.openxmlformats.org/officeDocument/2006/relationships/hyperlink" Target="http://ru.wikipedia.org/wiki/%D0%AD%D1%84%D1%84%D0%B5%D0%BA%D1%82%D0%BE%D1%80%D1%8B"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ru.wikipedia.org/wiki/%D0%9D%D0%B5%D0%B9%D1%80%D0%BE%D0%BD%D1%8B" TargetMode="External"/><Relationship Id="rId5" Type="http://schemas.openxmlformats.org/officeDocument/2006/relationships/hyperlink" Target="http://ru.wikipedia.org/wiki/%D0%93%D1%80%D0%B5%D1%87%D0%B5%D1%81%D0%BA%D0%B8%D0%B9_%D1%8F%D0%B7%D1%8B%D0%BA" TargetMode="External"/><Relationship Id="rId4" Type="http://schemas.openxmlformats.org/officeDocument/2006/relationships/hyperlink" Target="http://ru.wikipedia.org/wiki/%D0%94%D0%B5%D0%BD%D0%B4%D1%80%D0%B8%D1%82"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ru.wikipedia.org/wiki/%D0%93%D0%BB%D0%B0%D0%B4%D0%BA%D0%B0%D1%8F_%D1%84%D1%83%D0%BD%D0%BA%D1%86%D0%B8%D1%8F" TargetMode="External"/><Relationship Id="rId7" Type="http://schemas.openxmlformats.org/officeDocument/2006/relationships/hyperlink" Target="http://ru.wikipedia.org/wiki/%D0%A4%D1%83%D0%BD%D0%BA%D1%86%D0%B8%D1%8F_(%D0%BC%D0%B0%D1%82%D0%B5%D0%BC%D0%B0%D1%82%D0%B8%D0%BA%D0%B0)"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ru.wikipedia.org/wiki/S_(%D0%BB%D0%B0%D1%82%D0%B8%D0%BD%D0%B8%D1%86%D0%B0)" TargetMode="External"/><Relationship Id="rId5" Type="http://schemas.openxmlformats.org/officeDocument/2006/relationships/hyperlink" Target="http://ru.wikipedia.org/wiki/%D0%9D%D0%B5%D0%BB%D0%B8%D0%BD%D0%B5%D0%B9%D0%BD%D0%B0%D1%8F_%D1%84%D1%83%D0%BD%D0%BA%D1%86%D0%B8%D1%8F" TargetMode="External"/><Relationship Id="rId4" Type="http://schemas.openxmlformats.org/officeDocument/2006/relationships/hyperlink" Target="http://ru.wikipedia.org/wiki/%D0%9C%D0%BE%D0%BD%D0%BE%D1%82%D0%BE%D0%BD%D0%BD%D0%B0%D1%8F_%D1%84%D1%83%D0%BD%D0%BA%D1%86%D0%B8%D1%8F"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ru.wikipedia.org/wiki/%D0%9F%D0%B0%D1%80%D0%B0%D0%BB%D0%BB%D0%B5%D0%BB%D1%8C%D0%BD%D1%8B%D0%B9_%D0%BF%D0%B5%D1%80%D0%B5%D0%BD%D0%BE%D1%81"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ru.wikipedia.org/wiki/%D0%98%D0%B7%D0%BE%D0%BC%D0%B5%D1%82%D1%80%D0%B8%D1%8F_(%D0%BC%D0%B0%D1%82%D0%B5%D0%BC%D0%B0%D1%82%D0%B8%D0%BA%D0%B0)"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ru.wikipedia.org/wiki/%D0%9C%D0%B5%D1%82%D0%BE%D0%B4_%D0%B7%D0%BE%D0%BB%D0%BE%D1%82%D0%BE%D0%B3%D0%BE_%D1%81%D0%B5%D1%87%D0%B5%D0%BD%D0%B8%D1%8F" TargetMode="External"/><Relationship Id="rId3" Type="http://schemas.openxmlformats.org/officeDocument/2006/relationships/hyperlink" Target="http://ru.wikipedia.org/wiki/%D0%93%D1%80%D0%B0%D0%B4%D0%B8%D0%B5%D0%BD%D1%82%D0%BD%D1%8B%D0%B5_%D0%BC%D0%B5%D1%82%D0%BE%D0%B4%D1%8B" TargetMode="External"/><Relationship Id="rId7" Type="http://schemas.openxmlformats.org/officeDocument/2006/relationships/hyperlink" Target="http://ru.wikipedia.org/w/index.php?title=%D0%9C%D0%B5%D1%82%D0%BE%D0%B4%D1%8B_%D0%BE%D0%B4%D0%BD%D0%BE%D0%BC%D0%B5%D1%80%D0%BD%D0%BE%D0%B9_%D0%BE%D0%BF%D1%82%D0%B8%D0%BC%D0%B8%D0%B7%D0%B0%D1%86%D0%B8%D0%B8&amp;action=edit&amp;redlink=1"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ru.wikipedia.org/wiki/%D0%93%D1%80%D0%B0%D0%B4%D0%B8%D0%B5%D0%BD%D1%82" TargetMode="External"/><Relationship Id="rId5" Type="http://schemas.openxmlformats.org/officeDocument/2006/relationships/hyperlink" Target="http://ru.wikipedia.org/wiki/%D0%A6%D0%B5%D0%BB%D0%B5%D0%B2%D0%B0%D1%8F_%D1%84%D1%83%D0%BD%D0%BA%D1%86%D0%B8%D1%8F" TargetMode="External"/><Relationship Id="rId4" Type="http://schemas.openxmlformats.org/officeDocument/2006/relationships/hyperlink" Target="http://ru.wikipedia.org/wiki/%D0%AD%D0%BA%D1%81%D1%82%D1%80%D0%B5%D0%BC%D1%83%D0%BC"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ru.wikipedia.org/w/index.php?title=%D0%98%D1%82%D0%B5%D1%80%D0%B0%D1%82%D0%B8%D0%B2%D0%BD%D1%8B%D0%B9_%D0%B3%D1%80%D0%B0%D0%B4%D0%B8%D0%B5%D0%BD%D1%82%D0%BD%D1%8B%D0%B9_%D0%B0%D0%BB%D0%B3%D0%BE%D1%80%D0%B8%D1%82%D0%BC&amp;action=edit&amp;redlink=1"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ru.wikipedia.org/wiki/%D0%9C%D0%BD%D0%BE%D0%B3%D0%BE%D1%81%D0%BB%D0%BE%D0%B9%D0%BD%D1%8B%D0%B9_%D0%BF%D0%B5%D1%80%D1%86%D0%B5%D0%BF%D1%82%D1%80%D0%BE%D0%BD" TargetMode="External"/><Relationship Id="rId4" Type="http://schemas.openxmlformats.org/officeDocument/2006/relationships/hyperlink" Target="http://ru.wikipedia.org/w/index.php?title=%D0%9C%D0%B8%D0%BD%D0%B8%D0%BC%D0%B8%D0%B7%D0%B0%D1%86%D0%B8%D1%8F&amp;action=edit&amp;redlink=1"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Нейрон – 1) тело нейрона</a:t>
            </a:r>
          </a:p>
          <a:p>
            <a:r>
              <a:rPr lang="ru-RU" dirty="0" smtClean="0"/>
              <a:t>2) дендриты</a:t>
            </a:r>
            <a:endParaRPr lang="ru-RU" dirty="0"/>
          </a:p>
        </p:txBody>
      </p:sp>
      <p:sp>
        <p:nvSpPr>
          <p:cNvPr id="4" name="Номер слайда 3"/>
          <p:cNvSpPr>
            <a:spLocks noGrp="1"/>
          </p:cNvSpPr>
          <p:nvPr>
            <p:ph type="sldNum" sz="quarter" idx="10"/>
          </p:nvPr>
        </p:nvSpPr>
        <p:spPr/>
        <p:txBody>
          <a:bodyPr/>
          <a:lstStyle/>
          <a:p>
            <a:fld id="{6433290B-235B-43D2-85D0-E6400654D2D9}" type="slidenum">
              <a:rPr lang="ru-RU" smtClean="0"/>
              <a:pPr/>
              <a:t>3</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baseline="0" dirty="0" smtClean="0">
                <a:solidFill>
                  <a:schemeClr val="tx1"/>
                </a:solidFill>
                <a:latin typeface="+mn-lt"/>
                <a:ea typeface="+mn-ea"/>
                <a:cs typeface="+mn-cs"/>
              </a:rPr>
              <a:t>Другим недостатком правила WTA являет-</a:t>
            </a:r>
          </a:p>
          <a:p>
            <a:r>
              <a:rPr lang="ru-RU" sz="1200" kern="1200" baseline="0" dirty="0" err="1" smtClean="0">
                <a:solidFill>
                  <a:schemeClr val="tx1"/>
                </a:solidFill>
                <a:latin typeface="+mn-lt"/>
                <a:ea typeface="+mn-ea"/>
                <a:cs typeface="+mn-cs"/>
              </a:rPr>
              <a:t>ся</a:t>
            </a:r>
            <a:r>
              <a:rPr lang="ru-RU" sz="1200" kern="1200" baseline="0" dirty="0" smtClean="0">
                <a:solidFill>
                  <a:schemeClr val="tx1"/>
                </a:solidFill>
                <a:latin typeface="+mn-lt"/>
                <a:ea typeface="+mn-ea"/>
                <a:cs typeface="+mn-cs"/>
              </a:rPr>
              <a:t> медленная скорость сходимости, связанная с тем, что на каждой итерации </a:t>
            </a:r>
            <a:r>
              <a:rPr lang="ru-RU" sz="1200" kern="1200" baseline="0" dirty="0" err="1" smtClean="0">
                <a:solidFill>
                  <a:schemeClr val="tx1"/>
                </a:solidFill>
                <a:latin typeface="+mn-lt"/>
                <a:ea typeface="+mn-ea"/>
                <a:cs typeface="+mn-cs"/>
              </a:rPr>
              <a:t>моди</a:t>
            </a:r>
            <a:r>
              <a:rPr lang="ru-RU" sz="1200" kern="1200" baseline="0" dirty="0" smtClean="0">
                <a:solidFill>
                  <a:schemeClr val="tx1"/>
                </a:solidFill>
                <a:latin typeface="+mn-lt"/>
                <a:ea typeface="+mn-ea"/>
                <a:cs typeface="+mn-cs"/>
              </a:rPr>
              <a:t>-</a:t>
            </a:r>
          </a:p>
          <a:p>
            <a:r>
              <a:rPr lang="ru-RU" sz="1200" kern="1200" baseline="0" dirty="0" err="1" smtClean="0">
                <a:solidFill>
                  <a:schemeClr val="tx1"/>
                </a:solidFill>
                <a:latin typeface="+mn-lt"/>
                <a:ea typeface="+mn-ea"/>
                <a:cs typeface="+mn-cs"/>
              </a:rPr>
              <a:t>фицируется</a:t>
            </a:r>
            <a:r>
              <a:rPr lang="ru-RU" sz="1200" kern="1200" baseline="0" dirty="0" smtClean="0">
                <a:solidFill>
                  <a:schemeClr val="tx1"/>
                </a:solidFill>
                <a:latin typeface="+mn-lt"/>
                <a:ea typeface="+mn-ea"/>
                <a:cs typeface="+mn-cs"/>
              </a:rPr>
              <a:t> только один нейрон-победитель </a:t>
            </a:r>
            <a:r>
              <a:rPr lang="ru-RU" sz="1200" kern="1200" baseline="0" dirty="0" err="1" smtClean="0">
                <a:solidFill>
                  <a:schemeClr val="tx1"/>
                </a:solidFill>
                <a:latin typeface="+mn-lt"/>
                <a:ea typeface="+mn-ea"/>
                <a:cs typeface="+mn-cs"/>
              </a:rPr>
              <a:t>wm</a:t>
            </a:r>
            <a:r>
              <a:rPr lang="ru-RU" sz="1200" kern="1200" baseline="0" dirty="0" smtClean="0">
                <a:solidFill>
                  <a:schemeClr val="tx1"/>
                </a:solidFill>
                <a:latin typeface="+mn-lt"/>
                <a:ea typeface="+mn-ea"/>
                <a:cs typeface="+mn-cs"/>
              </a:rPr>
              <a:t>. Для ускорения сходимости, </a:t>
            </a:r>
            <a:r>
              <a:rPr lang="ru-RU" sz="1200" kern="1200" baseline="0" dirty="0" err="1" smtClean="0">
                <a:solidFill>
                  <a:schemeClr val="tx1"/>
                </a:solidFill>
                <a:latin typeface="+mn-lt"/>
                <a:ea typeface="+mn-ea"/>
                <a:cs typeface="+mn-cs"/>
              </a:rPr>
              <a:t>особен</a:t>
            </a:r>
            <a:r>
              <a:rPr lang="ru-RU" sz="1200" kern="1200" baseline="0" dirty="0" smtClean="0">
                <a:solidFill>
                  <a:schemeClr val="tx1"/>
                </a:solidFill>
                <a:latin typeface="+mn-lt"/>
                <a:ea typeface="+mn-ea"/>
                <a:cs typeface="+mn-cs"/>
              </a:rPr>
              <a:t>-</a:t>
            </a:r>
          </a:p>
          <a:p>
            <a:r>
              <a:rPr lang="ru-RU" sz="1200" kern="1200" baseline="0" dirty="0" smtClean="0">
                <a:solidFill>
                  <a:schemeClr val="tx1"/>
                </a:solidFill>
                <a:latin typeface="+mn-lt"/>
                <a:ea typeface="+mn-ea"/>
                <a:cs typeface="+mn-cs"/>
              </a:rPr>
              <a:t>но на начальных итерациях, можно подстраивать сразу несколько нейронов, близких</a:t>
            </a:r>
          </a:p>
          <a:p>
            <a:r>
              <a:rPr lang="ru-RU" sz="1200" kern="1200" baseline="0" dirty="0" smtClean="0">
                <a:solidFill>
                  <a:schemeClr val="tx1"/>
                </a:solidFill>
                <a:latin typeface="+mn-lt"/>
                <a:ea typeface="+mn-ea"/>
                <a:cs typeface="+mn-cs"/>
              </a:rPr>
              <a:t>к объекту </a:t>
            </a:r>
            <a:r>
              <a:rPr lang="ru-RU" sz="1200" kern="1200" baseline="0" dirty="0" err="1" smtClean="0">
                <a:solidFill>
                  <a:schemeClr val="tx1"/>
                </a:solidFill>
                <a:latin typeface="+mn-lt"/>
                <a:ea typeface="+mn-ea"/>
                <a:cs typeface="+mn-cs"/>
              </a:rPr>
              <a:t>xi</a:t>
            </a:r>
            <a:r>
              <a:rPr lang="ru-RU" sz="1200" kern="1200" baseline="0" dirty="0" smtClean="0">
                <a:solidFill>
                  <a:schemeClr val="tx1"/>
                </a:solidFill>
                <a:latin typeface="+mn-lt"/>
                <a:ea typeface="+mn-ea"/>
                <a:cs typeface="+mn-cs"/>
              </a:rPr>
              <a:t>. Для этого вводится </a:t>
            </a:r>
            <a:r>
              <a:rPr lang="ru-RU" sz="1200" kern="1200" baseline="0" dirty="0" err="1" smtClean="0">
                <a:solidFill>
                  <a:schemeClr val="tx1"/>
                </a:solidFill>
                <a:latin typeface="+mn-lt"/>
                <a:ea typeface="+mn-ea"/>
                <a:cs typeface="+mn-cs"/>
              </a:rPr>
              <a:t>ядронеотрицательная</a:t>
            </a:r>
            <a:r>
              <a:rPr lang="ru-RU" sz="1200" kern="1200" baseline="0" dirty="0" smtClean="0">
                <a:solidFill>
                  <a:schemeClr val="tx1"/>
                </a:solidFill>
                <a:latin typeface="+mn-lt"/>
                <a:ea typeface="+mn-ea"/>
                <a:cs typeface="+mn-cs"/>
              </a:rPr>
              <a:t> монотонно убывающая на</a:t>
            </a:r>
          </a:p>
          <a:p>
            <a:r>
              <a:rPr lang="ru-RU" sz="1200" kern="1200" baseline="0" dirty="0" smtClean="0">
                <a:solidFill>
                  <a:schemeClr val="tx1"/>
                </a:solidFill>
                <a:latin typeface="+mn-lt"/>
                <a:ea typeface="+mn-ea"/>
                <a:cs typeface="+mn-cs"/>
              </a:rPr>
              <a:t>[0,+∞) функция расстояния </a:t>
            </a:r>
            <a:r>
              <a:rPr lang="en-US" sz="1200" kern="1200" baseline="0" dirty="0" smtClean="0">
                <a:solidFill>
                  <a:schemeClr val="tx1"/>
                </a:solidFill>
                <a:latin typeface="+mn-lt"/>
                <a:ea typeface="+mn-ea"/>
                <a:cs typeface="+mn-cs"/>
              </a:rPr>
              <a:t>K(</a:t>
            </a:r>
            <a:r>
              <a:rPr lang="el-GR" sz="1200" kern="1200" baseline="0" dirty="0" smtClean="0">
                <a:solidFill>
                  <a:schemeClr val="tx1"/>
                </a:solidFill>
                <a:latin typeface="+mn-lt"/>
                <a:ea typeface="+mn-ea"/>
                <a:cs typeface="+mn-cs"/>
              </a:rPr>
              <a:t>ρ).</a:t>
            </a:r>
            <a:r>
              <a:rPr lang="ru-RU" sz="1200" kern="1200" baseline="0" dirty="0" smtClean="0">
                <a:solidFill>
                  <a:schemeClr val="tx1"/>
                </a:solidFill>
                <a:latin typeface="+mn-lt"/>
                <a:ea typeface="+mn-ea"/>
                <a:cs typeface="+mn-cs"/>
              </a:rPr>
              <a:t> Часто берут </a:t>
            </a:r>
            <a:r>
              <a:rPr lang="ru-RU" sz="1200" kern="1200" baseline="0" dirty="0" err="1" smtClean="0">
                <a:solidFill>
                  <a:schemeClr val="tx1"/>
                </a:solidFill>
                <a:latin typeface="+mn-lt"/>
                <a:ea typeface="+mn-ea"/>
                <a:cs typeface="+mn-cs"/>
              </a:rPr>
              <a:t>гауссовское</a:t>
            </a:r>
            <a:r>
              <a:rPr lang="ru-RU" sz="1200" kern="1200" baseline="0" dirty="0" smtClean="0">
                <a:solidFill>
                  <a:schemeClr val="tx1"/>
                </a:solidFill>
                <a:latin typeface="+mn-lt"/>
                <a:ea typeface="+mn-ea"/>
                <a:cs typeface="+mn-cs"/>
              </a:rPr>
              <a:t> ядро K(</a:t>
            </a:r>
            <a:r>
              <a:rPr lang="ru-RU" sz="1200" kern="1200" baseline="0" dirty="0" err="1" smtClean="0">
                <a:solidFill>
                  <a:schemeClr val="tx1"/>
                </a:solidFill>
                <a:latin typeface="+mn-lt"/>
                <a:ea typeface="+mn-ea"/>
                <a:cs typeface="+mn-cs"/>
              </a:rPr>
              <a:t>ρ</a:t>
            </a:r>
            <a:r>
              <a:rPr lang="ru-RU" sz="1200" kern="1200" baseline="0" dirty="0" smtClean="0">
                <a:solidFill>
                  <a:schemeClr val="tx1"/>
                </a:solidFill>
                <a:latin typeface="+mn-lt"/>
                <a:ea typeface="+mn-ea"/>
                <a:cs typeface="+mn-cs"/>
              </a:rPr>
              <a:t>) = </a:t>
            </a:r>
            <a:r>
              <a:rPr lang="ru-RU" sz="1200" kern="1200" baseline="0" dirty="0" err="1" smtClean="0">
                <a:solidFill>
                  <a:schemeClr val="tx1"/>
                </a:solidFill>
                <a:latin typeface="+mn-lt"/>
                <a:ea typeface="+mn-ea"/>
                <a:cs typeface="+mn-cs"/>
              </a:rPr>
              <a:t>exp</a:t>
            </a:r>
            <a:r>
              <a:rPr lang="ru-RU" sz="1200" kern="1200" baseline="0" dirty="0" smtClean="0">
                <a:solidFill>
                  <a:schemeClr val="tx1"/>
                </a:solidFill>
                <a:latin typeface="+mn-lt"/>
                <a:ea typeface="+mn-ea"/>
                <a:cs typeface="+mn-cs"/>
              </a:rPr>
              <a:t>(−βρ2) при</a:t>
            </a:r>
          </a:p>
          <a:p>
            <a:r>
              <a:rPr lang="ru-RU" sz="1200" kern="1200" baseline="0" dirty="0" smtClean="0">
                <a:solidFill>
                  <a:schemeClr val="tx1"/>
                </a:solidFill>
                <a:latin typeface="+mn-lt"/>
                <a:ea typeface="+mn-ea"/>
                <a:cs typeface="+mn-cs"/>
              </a:rPr>
              <a:t>некотором </a:t>
            </a:r>
            <a:r>
              <a:rPr lang="ru-RU" sz="1200" kern="1200" baseline="0" dirty="0" err="1" smtClean="0">
                <a:solidFill>
                  <a:schemeClr val="tx1"/>
                </a:solidFill>
                <a:latin typeface="+mn-lt"/>
                <a:ea typeface="+mn-ea"/>
                <a:cs typeface="+mn-cs"/>
              </a:rPr>
              <a:t>β </a:t>
            </a:r>
            <a:r>
              <a:rPr lang="ru-RU" sz="1200" kern="1200" baseline="0" dirty="0" smtClean="0">
                <a:solidFill>
                  <a:schemeClr val="tx1"/>
                </a:solidFill>
                <a:latin typeface="+mn-lt"/>
                <a:ea typeface="+mn-ea"/>
                <a:cs typeface="+mn-cs"/>
              </a:rPr>
              <a:t>&gt; 0. Вместо правила жёсткой конкуренции WTA вводится мягкая кон-</a:t>
            </a:r>
          </a:p>
          <a:p>
            <a:r>
              <a:rPr lang="ru-RU" sz="1200" kern="1200" baseline="0" dirty="0" err="1" smtClean="0">
                <a:solidFill>
                  <a:schemeClr val="tx1"/>
                </a:solidFill>
                <a:latin typeface="+mn-lt"/>
                <a:ea typeface="+mn-ea"/>
                <a:cs typeface="+mn-cs"/>
              </a:rPr>
              <a:t>куренция</a:t>
            </a:r>
            <a:r>
              <a:rPr lang="ru-RU" sz="1200" kern="1200" baseline="0" dirty="0" smtClean="0">
                <a:solidFill>
                  <a:schemeClr val="tx1"/>
                </a:solidFill>
                <a:latin typeface="+mn-lt"/>
                <a:ea typeface="+mn-ea"/>
                <a:cs typeface="+mn-cs"/>
              </a:rPr>
              <a:t>  правило WTM (</a:t>
            </a:r>
            <a:r>
              <a:rPr lang="ru-RU" sz="1200" kern="1200" baseline="0" dirty="0" err="1" smtClean="0">
                <a:solidFill>
                  <a:schemeClr val="tx1"/>
                </a:solidFill>
                <a:latin typeface="+mn-lt"/>
                <a:ea typeface="+mn-ea"/>
                <a:cs typeface="+mn-cs"/>
              </a:rPr>
              <a:t>winner</a:t>
            </a:r>
            <a:r>
              <a:rPr lang="ru-RU" sz="1200" kern="1200" baseline="0" dirty="0" smtClean="0">
                <a:solidFill>
                  <a:schemeClr val="tx1"/>
                </a:solidFill>
                <a:latin typeface="+mn-lt"/>
                <a:ea typeface="+mn-ea"/>
                <a:cs typeface="+mn-cs"/>
              </a:rPr>
              <a:t> </a:t>
            </a:r>
            <a:r>
              <a:rPr lang="ru-RU" sz="1200" kern="1200" baseline="0" dirty="0" err="1" smtClean="0">
                <a:solidFill>
                  <a:schemeClr val="tx1"/>
                </a:solidFill>
                <a:latin typeface="+mn-lt"/>
                <a:ea typeface="+mn-ea"/>
                <a:cs typeface="+mn-cs"/>
              </a:rPr>
              <a:t>takes</a:t>
            </a:r>
            <a:r>
              <a:rPr lang="ru-RU" sz="1200" kern="1200" baseline="0" dirty="0" smtClean="0">
                <a:solidFill>
                  <a:schemeClr val="tx1"/>
                </a:solidFill>
                <a:latin typeface="+mn-lt"/>
                <a:ea typeface="+mn-ea"/>
                <a:cs typeface="+mn-cs"/>
              </a:rPr>
              <a:t> </a:t>
            </a:r>
            <a:r>
              <a:rPr lang="ru-RU" sz="1200" kern="1200" baseline="0" dirty="0" err="1" smtClean="0">
                <a:solidFill>
                  <a:schemeClr val="tx1"/>
                </a:solidFill>
                <a:latin typeface="+mn-lt"/>
                <a:ea typeface="+mn-ea"/>
                <a:cs typeface="+mn-cs"/>
              </a:rPr>
              <a:t>most</a:t>
            </a:r>
            <a:r>
              <a:rPr lang="ru-RU"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wm := wm + </a:t>
            </a:r>
            <a:r>
              <a:rPr lang="el-GR" sz="1200" kern="1200" baseline="0" dirty="0" smtClean="0">
                <a:solidFill>
                  <a:schemeClr val="tx1"/>
                </a:solidFill>
                <a:latin typeface="+mn-lt"/>
                <a:ea typeface="+mn-ea"/>
                <a:cs typeface="+mn-cs"/>
              </a:rPr>
              <a:t>η(</a:t>
            </a:r>
            <a:r>
              <a:rPr lang="en-US" sz="1200" kern="1200" baseline="0" dirty="0" smtClean="0">
                <a:solidFill>
                  <a:schemeClr val="tx1"/>
                </a:solidFill>
                <a:latin typeface="+mn-lt"/>
                <a:ea typeface="+mn-ea"/>
                <a:cs typeface="+mn-cs"/>
              </a:rPr>
              <a:t>xi − wm)K</a:t>
            </a:r>
          </a:p>
          <a:p>
            <a:r>
              <a:rPr lang="ru-RU" sz="1200" kern="1200" baseline="0" dirty="0" smtClean="0">
                <a:solidFill>
                  <a:schemeClr val="tx1"/>
                </a:solidFill>
                <a:latin typeface="+mn-lt"/>
                <a:ea typeface="+mn-ea"/>
                <a:cs typeface="+mn-cs"/>
              </a:rPr>
              <a:t> </a:t>
            </a:r>
          </a:p>
          <a:p>
            <a:r>
              <a:rPr lang="el-GR" sz="1200" kern="1200" baseline="0" dirty="0" smtClean="0">
                <a:solidFill>
                  <a:schemeClr val="tx1"/>
                </a:solidFill>
                <a:latin typeface="+mn-lt"/>
                <a:ea typeface="+mn-ea"/>
                <a:cs typeface="+mn-cs"/>
              </a:rPr>
              <a:t>ρ(</a:t>
            </a:r>
            <a:r>
              <a:rPr lang="en-US" sz="1200" kern="1200" baseline="0" dirty="0" err="1" smtClean="0">
                <a:solidFill>
                  <a:schemeClr val="tx1"/>
                </a:solidFill>
                <a:latin typeface="+mn-lt"/>
                <a:ea typeface="+mn-ea"/>
                <a:cs typeface="+mn-cs"/>
              </a:rPr>
              <a:t>xi,wm</a:t>
            </a:r>
            <a:r>
              <a:rPr lang="en-US" sz="1200" kern="1200" baseline="0" dirty="0" smtClean="0">
                <a:solidFill>
                  <a:schemeClr val="tx1"/>
                </a:solidFill>
                <a:latin typeface="+mn-lt"/>
                <a:ea typeface="+mn-ea"/>
                <a:cs typeface="+mn-cs"/>
              </a:rPr>
              <a:t>)</a:t>
            </a:r>
          </a:p>
          <a:p>
            <a:endParaRPr lang="ru-RU"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m = 1, . . . ,M. (7.4)</a:t>
            </a:r>
          </a:p>
          <a:p>
            <a:r>
              <a:rPr lang="ru-RU" sz="1200" kern="1200" baseline="0" dirty="0" smtClean="0">
                <a:solidFill>
                  <a:schemeClr val="tx1"/>
                </a:solidFill>
                <a:latin typeface="+mn-lt"/>
                <a:ea typeface="+mn-ea"/>
                <a:cs typeface="+mn-cs"/>
              </a:rPr>
              <a:t>Теперь на каждой итерации центры всех кластеров смещаются в сторону </a:t>
            </a:r>
            <a:r>
              <a:rPr lang="ru-RU" sz="1200" kern="1200" baseline="0" dirty="0" err="1" smtClean="0">
                <a:solidFill>
                  <a:schemeClr val="tx1"/>
                </a:solidFill>
                <a:latin typeface="+mn-lt"/>
                <a:ea typeface="+mn-ea"/>
                <a:cs typeface="+mn-cs"/>
              </a:rPr>
              <a:t>xi</a:t>
            </a:r>
            <a:r>
              <a:rPr lang="ru-RU" sz="1200" kern="1200" baseline="0" dirty="0" smtClean="0">
                <a:solidFill>
                  <a:schemeClr val="tx1"/>
                </a:solidFill>
                <a:latin typeface="+mn-lt"/>
                <a:ea typeface="+mn-ea"/>
                <a:cs typeface="+mn-cs"/>
              </a:rPr>
              <a:t>, но чем</a:t>
            </a:r>
          </a:p>
          <a:p>
            <a:r>
              <a:rPr lang="ru-RU" sz="1200" kern="1200" baseline="0" dirty="0" smtClean="0">
                <a:solidFill>
                  <a:schemeClr val="tx1"/>
                </a:solidFill>
                <a:latin typeface="+mn-lt"/>
                <a:ea typeface="+mn-ea"/>
                <a:cs typeface="+mn-cs"/>
              </a:rPr>
              <a:t>дальше центр находится от </a:t>
            </a:r>
            <a:r>
              <a:rPr lang="ru-RU" sz="1200" kern="1200" baseline="0" dirty="0" err="1" smtClean="0">
                <a:solidFill>
                  <a:schemeClr val="tx1"/>
                </a:solidFill>
                <a:latin typeface="+mn-lt"/>
                <a:ea typeface="+mn-ea"/>
                <a:cs typeface="+mn-cs"/>
              </a:rPr>
              <a:t>xi</a:t>
            </a:r>
            <a:r>
              <a:rPr lang="ru-RU" sz="1200" kern="1200" baseline="0" dirty="0" smtClean="0">
                <a:solidFill>
                  <a:schemeClr val="tx1"/>
                </a:solidFill>
                <a:latin typeface="+mn-lt"/>
                <a:ea typeface="+mn-ea"/>
                <a:cs typeface="+mn-cs"/>
              </a:rPr>
              <a:t>, тем меньше величина смещения.</a:t>
            </a:r>
            <a:endParaRPr lang="ru-RU" dirty="0"/>
          </a:p>
        </p:txBody>
      </p:sp>
      <p:sp>
        <p:nvSpPr>
          <p:cNvPr id="4" name="Номер слайда 3"/>
          <p:cNvSpPr>
            <a:spLocks noGrp="1"/>
          </p:cNvSpPr>
          <p:nvPr>
            <p:ph type="sldNum" sz="quarter" idx="10"/>
          </p:nvPr>
        </p:nvSpPr>
        <p:spPr/>
        <p:txBody>
          <a:bodyPr/>
          <a:lstStyle/>
          <a:p>
            <a:fld id="{6433290B-235B-43D2-85D0-E6400654D2D9}" type="slidenum">
              <a:rPr lang="ru-RU" smtClean="0"/>
              <a:pPr/>
              <a:t>27</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err="1" smtClean="0"/>
              <a:t>сирмс</a:t>
            </a:r>
            <a:endParaRPr lang="ru-RU" dirty="0"/>
          </a:p>
        </p:txBody>
      </p:sp>
      <p:sp>
        <p:nvSpPr>
          <p:cNvPr id="4" name="Номер слайда 3"/>
          <p:cNvSpPr>
            <a:spLocks noGrp="1"/>
          </p:cNvSpPr>
          <p:nvPr>
            <p:ph type="sldNum" sz="quarter" idx="10"/>
          </p:nvPr>
        </p:nvSpPr>
        <p:spPr/>
        <p:txBody>
          <a:bodyPr/>
          <a:lstStyle/>
          <a:p>
            <a:fld id="{6433290B-235B-43D2-85D0-E6400654D2D9}" type="slidenum">
              <a:rPr lang="ru-RU" smtClean="0"/>
              <a:pPr/>
              <a:t>31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err="1" smtClean="0"/>
              <a:t>смф</a:t>
            </a:r>
            <a:endParaRPr lang="ru-RU" dirty="0"/>
          </a:p>
        </p:txBody>
      </p:sp>
      <p:sp>
        <p:nvSpPr>
          <p:cNvPr id="4" name="Номер слайда 3"/>
          <p:cNvSpPr>
            <a:spLocks noGrp="1"/>
          </p:cNvSpPr>
          <p:nvPr>
            <p:ph type="sldNum" sz="quarter" idx="10"/>
          </p:nvPr>
        </p:nvSpPr>
        <p:spPr/>
        <p:txBody>
          <a:bodyPr/>
          <a:lstStyle/>
          <a:p>
            <a:fld id="{6433290B-235B-43D2-85D0-E6400654D2D9}" type="slidenum">
              <a:rPr lang="ru-RU" smtClean="0"/>
              <a:pPr/>
              <a:t>32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Цвет</a:t>
            </a:r>
            <a:r>
              <a:rPr lang="ru-RU" baseline="0" dirty="0" smtClean="0"/>
              <a:t> тем ярче чем меньше расстояние до ближайших точек</a:t>
            </a:r>
            <a:endParaRPr lang="ru-RU" dirty="0"/>
          </a:p>
        </p:txBody>
      </p:sp>
      <p:sp>
        <p:nvSpPr>
          <p:cNvPr id="4" name="Номер слайда 3"/>
          <p:cNvSpPr>
            <a:spLocks noGrp="1"/>
          </p:cNvSpPr>
          <p:nvPr>
            <p:ph type="sldNum" sz="quarter" idx="10"/>
          </p:nvPr>
        </p:nvSpPr>
        <p:spPr/>
        <p:txBody>
          <a:bodyPr/>
          <a:lstStyle/>
          <a:p>
            <a:fld id="{6433290B-235B-43D2-85D0-E6400654D2D9}" type="slidenum">
              <a:rPr lang="ru-RU" smtClean="0"/>
              <a:pPr/>
              <a:t>33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u="none" strike="noStrike" kern="1200" dirty="0" smtClean="0">
                <a:solidFill>
                  <a:schemeClr val="tx1"/>
                </a:solidFill>
                <a:latin typeface="+mn-lt"/>
                <a:ea typeface="+mn-ea"/>
                <a:cs typeface="+mn-cs"/>
                <a:hlinkClick r:id="rId3" tooltip="Аксон"/>
              </a:rPr>
              <a:t>Аксон</a:t>
            </a:r>
            <a:r>
              <a:rPr lang="ru-RU" sz="1200" b="0" i="0" kern="1200" dirty="0" smtClean="0">
                <a:solidFill>
                  <a:schemeClr val="tx1"/>
                </a:solidFill>
                <a:latin typeface="+mn-lt"/>
                <a:ea typeface="+mn-ea"/>
                <a:cs typeface="+mn-cs"/>
              </a:rPr>
              <a:t> — обычно длинный отросток нейрона, приспособленный для проведения возбуждения и информации от тела нейрона или от нейрона к исполнительному органу. </a:t>
            </a:r>
            <a:r>
              <a:rPr lang="ru-RU" sz="1200" b="0" i="0" u="none" strike="noStrike" kern="1200" dirty="0" smtClean="0">
                <a:solidFill>
                  <a:schemeClr val="tx1"/>
                </a:solidFill>
                <a:latin typeface="+mn-lt"/>
                <a:ea typeface="+mn-ea"/>
                <a:cs typeface="+mn-cs"/>
                <a:hlinkClick r:id="rId4" tooltip="Дендрит"/>
              </a:rPr>
              <a:t>Дендриты</a:t>
            </a:r>
            <a:r>
              <a:rPr lang="ru-RU" sz="1200" b="0" i="0" kern="1200" dirty="0" smtClean="0">
                <a:solidFill>
                  <a:schemeClr val="tx1"/>
                </a:solidFill>
                <a:latin typeface="+mn-lt"/>
                <a:ea typeface="+mn-ea"/>
                <a:cs typeface="+mn-cs"/>
              </a:rPr>
              <a:t> — как правило, короткие и сильно разветвлённые отростки нейрона, служащие главным местом образования влияющих на нейрон возбуждающих и тормозных синапсов (разные нейроны имеют различное соотношение длины аксона и дендритов), и которые передают возбуждение к телу нейрона</a:t>
            </a:r>
          </a:p>
          <a:p>
            <a:r>
              <a:rPr lang="ru-RU" sz="1200" b="1" i="0" kern="1200" dirty="0" err="1" smtClean="0">
                <a:solidFill>
                  <a:schemeClr val="tx1"/>
                </a:solidFill>
                <a:latin typeface="+mn-lt"/>
                <a:ea typeface="+mn-ea"/>
                <a:cs typeface="+mn-cs"/>
              </a:rPr>
              <a:t>Си́напс</a:t>
            </a:r>
            <a:r>
              <a:rPr lang="ru-RU" sz="1200" b="0" i="0" kern="1200" dirty="0" smtClean="0">
                <a:solidFill>
                  <a:schemeClr val="tx1"/>
                </a:solidFill>
                <a:latin typeface="+mn-lt"/>
                <a:ea typeface="+mn-ea"/>
                <a:cs typeface="+mn-cs"/>
              </a:rPr>
              <a:t> (</a:t>
            </a:r>
            <a:r>
              <a:rPr lang="ru-RU" sz="1200" b="0" i="0" u="none" strike="noStrike" kern="1200" dirty="0" smtClean="0">
                <a:solidFill>
                  <a:schemeClr val="tx1"/>
                </a:solidFill>
                <a:latin typeface="+mn-lt"/>
                <a:ea typeface="+mn-ea"/>
                <a:cs typeface="+mn-cs"/>
                <a:hlinkClick r:id="rId5" tooltip="Греческий язык"/>
              </a:rPr>
              <a:t>греч.</a:t>
            </a:r>
            <a:r>
              <a:rPr lang="ru-RU" sz="1200" b="0" i="0" kern="1200" dirty="0" smtClean="0">
                <a:solidFill>
                  <a:schemeClr val="tx1"/>
                </a:solidFill>
                <a:latin typeface="+mn-lt"/>
                <a:ea typeface="+mn-ea"/>
                <a:cs typeface="+mn-cs"/>
              </a:rPr>
              <a:t> </a:t>
            </a:r>
            <a:r>
              <a:rPr lang="ru-RU" sz="1200" b="0" i="0" kern="1200" dirty="0" err="1" smtClean="0">
                <a:solidFill>
                  <a:schemeClr val="tx1"/>
                </a:solidFill>
                <a:latin typeface="+mn-lt"/>
                <a:ea typeface="+mn-ea"/>
                <a:cs typeface="+mn-cs"/>
              </a:rPr>
              <a:t>σύναψις, </a:t>
            </a:r>
            <a:r>
              <a:rPr lang="ru-RU" sz="1200" b="0" i="0" kern="1200" dirty="0" smtClean="0">
                <a:solidFill>
                  <a:schemeClr val="tx1"/>
                </a:solidFill>
                <a:latin typeface="+mn-lt"/>
                <a:ea typeface="+mn-ea"/>
                <a:cs typeface="+mn-cs"/>
              </a:rPr>
              <a:t>от </a:t>
            </a:r>
            <a:r>
              <a:rPr lang="ru-RU" sz="1200" b="0" i="0" kern="1200" dirty="0" err="1" smtClean="0">
                <a:solidFill>
                  <a:schemeClr val="tx1"/>
                </a:solidFill>
                <a:latin typeface="+mn-lt"/>
                <a:ea typeface="+mn-ea"/>
                <a:cs typeface="+mn-cs"/>
              </a:rPr>
              <a:t>συνάπτειν</a:t>
            </a:r>
            <a:r>
              <a:rPr lang="ru-RU" sz="1200" b="0" i="0" kern="1200" dirty="0" smtClean="0">
                <a:solidFill>
                  <a:schemeClr val="tx1"/>
                </a:solidFill>
                <a:latin typeface="+mn-lt"/>
                <a:ea typeface="+mn-ea"/>
                <a:cs typeface="+mn-cs"/>
              </a:rPr>
              <a:t> — обнимать, обхватывать, пожимать руку) — место контакта между двумя </a:t>
            </a:r>
            <a:r>
              <a:rPr lang="ru-RU" sz="1200" b="0" i="0" u="none" strike="noStrike" kern="1200" dirty="0" smtClean="0">
                <a:solidFill>
                  <a:schemeClr val="tx1"/>
                </a:solidFill>
                <a:latin typeface="+mn-lt"/>
                <a:ea typeface="+mn-ea"/>
                <a:cs typeface="+mn-cs"/>
                <a:hlinkClick r:id="rId6" tooltip="Нейроны"/>
              </a:rPr>
              <a:t>нейронами</a:t>
            </a:r>
            <a:r>
              <a:rPr lang="ru-RU" sz="1200" b="0" i="0" kern="1200" dirty="0" smtClean="0">
                <a:solidFill>
                  <a:schemeClr val="tx1"/>
                </a:solidFill>
                <a:latin typeface="+mn-lt"/>
                <a:ea typeface="+mn-ea"/>
                <a:cs typeface="+mn-cs"/>
              </a:rPr>
              <a:t> или между нейроном и получающей сигнал </a:t>
            </a:r>
            <a:r>
              <a:rPr lang="ru-RU" sz="1200" b="0" i="0" u="none" strike="noStrike" kern="1200" dirty="0" err="1" smtClean="0">
                <a:solidFill>
                  <a:schemeClr val="tx1"/>
                </a:solidFill>
                <a:latin typeface="+mn-lt"/>
                <a:ea typeface="+mn-ea"/>
                <a:cs typeface="+mn-cs"/>
                <a:hlinkClick r:id="rId7" tooltip="Эффекторы"/>
              </a:rPr>
              <a:t>эффекторной</a:t>
            </a:r>
            <a:r>
              <a:rPr lang="ru-RU" sz="1200" b="0" i="0" kern="1200" dirty="0" err="1" smtClean="0">
                <a:solidFill>
                  <a:schemeClr val="tx1"/>
                </a:solidFill>
                <a:latin typeface="+mn-lt"/>
                <a:ea typeface="+mn-ea"/>
                <a:cs typeface="+mn-cs"/>
              </a:rPr>
              <a:t>клеткой</a:t>
            </a:r>
            <a:r>
              <a:rPr lang="ru-RU" sz="1200" b="0" i="0" kern="1200" dirty="0" smtClean="0">
                <a:solidFill>
                  <a:schemeClr val="tx1"/>
                </a:solidFill>
                <a:latin typeface="+mn-lt"/>
                <a:ea typeface="+mn-ea"/>
                <a:cs typeface="+mn-cs"/>
              </a:rPr>
              <a:t>. </a:t>
            </a:r>
            <a:endParaRPr lang="ru-RU" dirty="0"/>
          </a:p>
        </p:txBody>
      </p:sp>
      <p:sp>
        <p:nvSpPr>
          <p:cNvPr id="4" name="Номер слайда 3"/>
          <p:cNvSpPr>
            <a:spLocks noGrp="1"/>
          </p:cNvSpPr>
          <p:nvPr>
            <p:ph type="sldNum" sz="quarter" idx="10"/>
          </p:nvPr>
        </p:nvSpPr>
        <p:spPr/>
        <p:txBody>
          <a:bodyPr/>
          <a:lstStyle/>
          <a:p>
            <a:fld id="{6433290B-235B-43D2-85D0-E6400654D2D9}" type="slidenum">
              <a:rPr lang="ru-RU" smtClean="0"/>
              <a:pPr/>
              <a:t>4</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kern="1200" dirty="0" err="1" smtClean="0">
                <a:solidFill>
                  <a:schemeClr val="tx1"/>
                </a:solidFill>
                <a:latin typeface="+mn-lt"/>
                <a:ea typeface="+mn-ea"/>
                <a:cs typeface="+mn-cs"/>
              </a:rPr>
              <a:t>Сигмо́ида</a:t>
            </a:r>
            <a:r>
              <a:rPr lang="ru-RU" sz="1200" b="0" i="0" kern="1200" dirty="0" smtClean="0">
                <a:solidFill>
                  <a:schemeClr val="tx1"/>
                </a:solidFill>
                <a:latin typeface="+mn-lt"/>
                <a:ea typeface="+mn-ea"/>
                <a:cs typeface="+mn-cs"/>
              </a:rPr>
              <a:t> — это </a:t>
            </a:r>
            <a:r>
              <a:rPr lang="ru-RU" sz="1200" b="0" i="0" u="none" strike="noStrike" kern="1200" dirty="0" smtClean="0">
                <a:solidFill>
                  <a:schemeClr val="tx1"/>
                </a:solidFill>
                <a:latin typeface="+mn-lt"/>
                <a:ea typeface="+mn-ea"/>
                <a:cs typeface="+mn-cs"/>
                <a:hlinkClick r:id="rId3" tooltip="Гладкая функция"/>
              </a:rPr>
              <a:t>гладкая</a:t>
            </a:r>
            <a:r>
              <a:rPr lang="ru-RU" sz="1200" b="0" i="0" kern="1200" dirty="0" smtClean="0">
                <a:solidFill>
                  <a:schemeClr val="tx1"/>
                </a:solidFill>
                <a:latin typeface="+mn-lt"/>
                <a:ea typeface="+mn-ea"/>
                <a:cs typeface="+mn-cs"/>
              </a:rPr>
              <a:t> </a:t>
            </a:r>
            <a:r>
              <a:rPr lang="ru-RU" sz="1200" b="0" i="0" u="none" strike="noStrike" kern="1200" dirty="0" smtClean="0">
                <a:solidFill>
                  <a:schemeClr val="tx1"/>
                </a:solidFill>
                <a:latin typeface="+mn-lt"/>
                <a:ea typeface="+mn-ea"/>
                <a:cs typeface="+mn-cs"/>
                <a:hlinkClick r:id="rId4" tooltip="Монотонная функция"/>
              </a:rPr>
              <a:t>монотонная</a:t>
            </a:r>
            <a:r>
              <a:rPr lang="ru-RU" sz="1200" b="0" i="0" kern="1200" dirty="0" smtClean="0">
                <a:solidFill>
                  <a:schemeClr val="tx1"/>
                </a:solidFill>
                <a:latin typeface="+mn-lt"/>
                <a:ea typeface="+mn-ea"/>
                <a:cs typeface="+mn-cs"/>
              </a:rPr>
              <a:t> </a:t>
            </a:r>
            <a:r>
              <a:rPr lang="ru-RU" sz="1200" b="0" i="0" u="none" strike="noStrike" kern="1200" dirty="0" smtClean="0">
                <a:solidFill>
                  <a:schemeClr val="tx1"/>
                </a:solidFill>
                <a:latin typeface="+mn-lt"/>
                <a:ea typeface="+mn-ea"/>
                <a:cs typeface="+mn-cs"/>
                <a:hlinkClick r:id="rId5" tooltip="Нелинейная функция"/>
              </a:rPr>
              <a:t>нелинейная</a:t>
            </a:r>
            <a:r>
              <a:rPr lang="ru-RU" sz="1200" b="0" i="0" kern="1200" dirty="0" smtClean="0">
                <a:solidFill>
                  <a:schemeClr val="tx1"/>
                </a:solidFill>
                <a:latin typeface="+mn-lt"/>
                <a:ea typeface="+mn-ea"/>
                <a:cs typeface="+mn-cs"/>
              </a:rPr>
              <a:t> </a:t>
            </a:r>
            <a:r>
              <a:rPr lang="ru-RU" sz="1200" b="0" i="0" u="none" strike="noStrike" kern="1200" dirty="0" smtClean="0">
                <a:solidFill>
                  <a:schemeClr val="tx1"/>
                </a:solidFill>
                <a:latin typeface="+mn-lt"/>
                <a:ea typeface="+mn-ea"/>
                <a:cs typeface="+mn-cs"/>
                <a:hlinkClick r:id="rId6" tooltip="S (латиница)"/>
              </a:rPr>
              <a:t>S</a:t>
            </a:r>
            <a:r>
              <a:rPr lang="ru-RU" sz="1200" b="0" i="0" kern="1200" dirty="0" smtClean="0">
                <a:solidFill>
                  <a:schemeClr val="tx1"/>
                </a:solidFill>
                <a:latin typeface="+mn-lt"/>
                <a:ea typeface="+mn-ea"/>
                <a:cs typeface="+mn-cs"/>
              </a:rPr>
              <a:t>-образная </a:t>
            </a:r>
            <a:r>
              <a:rPr lang="ru-RU" sz="1200" b="0" i="0" u="none" strike="noStrike" kern="1200" dirty="0" smtClean="0">
                <a:solidFill>
                  <a:schemeClr val="tx1"/>
                </a:solidFill>
                <a:latin typeface="+mn-lt"/>
                <a:ea typeface="+mn-ea"/>
                <a:cs typeface="+mn-cs"/>
                <a:hlinkClick r:id="rId7" tooltip="Функция (математика)"/>
              </a:rPr>
              <a:t>функция</a:t>
            </a:r>
            <a:r>
              <a:rPr lang="ru-RU" sz="1200" b="0" i="0" kern="1200" dirty="0" smtClean="0">
                <a:solidFill>
                  <a:schemeClr val="tx1"/>
                </a:solidFill>
                <a:latin typeface="+mn-lt"/>
                <a:ea typeface="+mn-ea"/>
                <a:cs typeface="+mn-cs"/>
              </a:rPr>
              <a:t>, которая часто применяется для «сглаживания» значений некоторой величины. Возрастающая </a:t>
            </a:r>
            <a:r>
              <a:rPr lang="ru-RU" sz="1200" b="0" i="0" u="none" strike="noStrike" kern="1200" dirty="0" smtClean="0">
                <a:solidFill>
                  <a:schemeClr val="tx1"/>
                </a:solidFill>
                <a:latin typeface="+mn-lt"/>
                <a:ea typeface="+mn-ea"/>
                <a:cs typeface="+mn-cs"/>
                <a:hlinkClick r:id="rId7" tooltip="Функция (математика)"/>
              </a:rPr>
              <a:t>функция</a:t>
            </a:r>
            <a:r>
              <a:rPr lang="ru-RU" sz="1200" b="0" i="0" kern="1200" dirty="0" smtClean="0">
                <a:solidFill>
                  <a:schemeClr val="tx1"/>
                </a:solidFill>
                <a:latin typeface="+mn-lt"/>
                <a:ea typeface="+mn-ea"/>
                <a:cs typeface="+mn-cs"/>
              </a:rPr>
              <a:t>.</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It is well known that any nonlinear, smooth, differentiable, and preferably non-decreasing function can be used as AF in hidden layer. The two most popular activation functions are the </a:t>
            </a:r>
            <a:r>
              <a:rPr lang="en-US" sz="1200" b="0" i="0" kern="1200" dirty="0" err="1" smtClean="0">
                <a:solidFill>
                  <a:schemeClr val="tx1"/>
                </a:solidFill>
                <a:latin typeface="+mn-lt"/>
                <a:ea typeface="+mn-ea"/>
                <a:cs typeface="+mn-cs"/>
              </a:rPr>
              <a:t>unipolar</a:t>
            </a:r>
            <a:r>
              <a:rPr lang="en-US" sz="1200" b="0" i="0" kern="1200" dirty="0" smtClean="0">
                <a:solidFill>
                  <a:schemeClr val="tx1"/>
                </a:solidFill>
                <a:latin typeface="+mn-lt"/>
                <a:ea typeface="+mn-ea"/>
                <a:cs typeface="+mn-cs"/>
              </a:rPr>
              <a:t> Logistic and the bipolar </a:t>
            </a:r>
            <a:r>
              <a:rPr lang="en-US" sz="1200" b="0" i="0" kern="1200" dirty="0" err="1" smtClean="0">
                <a:solidFill>
                  <a:schemeClr val="tx1"/>
                </a:solidFill>
                <a:latin typeface="+mn-lt"/>
                <a:ea typeface="+mn-ea"/>
                <a:cs typeface="+mn-cs"/>
              </a:rPr>
              <a:t>Sigmoidal</a:t>
            </a:r>
            <a:r>
              <a:rPr lang="en-US" sz="1200" b="0" i="0" kern="1200" dirty="0" smtClean="0">
                <a:solidFill>
                  <a:schemeClr val="tx1"/>
                </a:solidFill>
                <a:latin typeface="+mn-lt"/>
                <a:ea typeface="+mn-ea"/>
                <a:cs typeface="+mn-cs"/>
              </a:rPr>
              <a:t> functions. For those types of activation functions, Bias neuron is very important, and the error-back propagation neural network without Bias neuron for hidden layer does not learn (</a:t>
            </a:r>
            <a:r>
              <a:rPr lang="en-US" sz="1200" b="0" i="0" kern="1200" dirty="0" err="1" smtClean="0">
                <a:solidFill>
                  <a:schemeClr val="tx1"/>
                </a:solidFill>
                <a:latin typeface="+mn-lt"/>
                <a:ea typeface="+mn-ea"/>
                <a:cs typeface="+mn-cs"/>
              </a:rPr>
              <a:t>Kecman</a:t>
            </a:r>
            <a:r>
              <a:rPr lang="en-US" sz="1200" b="0" i="0" kern="1200" dirty="0" smtClean="0">
                <a:solidFill>
                  <a:schemeClr val="tx1"/>
                </a:solidFill>
                <a:latin typeface="+mn-lt"/>
                <a:ea typeface="+mn-ea"/>
                <a:cs typeface="+mn-cs"/>
              </a:rPr>
              <a:t>, 2001). Shortly, the Bias weights control shapes, orientation and steepness of all types of </a:t>
            </a:r>
            <a:r>
              <a:rPr lang="en-US" sz="1200" b="0" i="0" kern="1200" dirty="0" err="1" smtClean="0">
                <a:solidFill>
                  <a:schemeClr val="tx1"/>
                </a:solidFill>
                <a:latin typeface="+mn-lt"/>
                <a:ea typeface="+mn-ea"/>
                <a:cs typeface="+mn-cs"/>
              </a:rPr>
              <a:t>Sigmoidal</a:t>
            </a:r>
            <a:r>
              <a:rPr lang="en-US" sz="1200" b="0" i="0" kern="1200" dirty="0" smtClean="0">
                <a:solidFill>
                  <a:schemeClr val="tx1"/>
                </a:solidFill>
                <a:latin typeface="+mn-lt"/>
                <a:ea typeface="+mn-ea"/>
                <a:cs typeface="+mn-cs"/>
              </a:rPr>
              <a:t> functions through data mapping space. However, if one uses Gauss AF in hidden layer with adaptive parameters, than the Bias neuron and his weights can be neglected. Gauss function parameters controls the AF shapes and orientation, and the position of activation functions in data mapping space. </a:t>
            </a:r>
          </a:p>
          <a:p>
            <a:r>
              <a:rPr lang="en-GB" dirty="0" smtClean="0"/>
              <a:t>http://www.thefreelibrary.com/Neural+network+without+bias+neuron+for+hidden+layer.-a0176688366</a:t>
            </a:r>
            <a:endParaRPr lang="ru-RU" dirty="0"/>
          </a:p>
        </p:txBody>
      </p:sp>
      <p:sp>
        <p:nvSpPr>
          <p:cNvPr id="4" name="Номер слайда 3"/>
          <p:cNvSpPr>
            <a:spLocks noGrp="1"/>
          </p:cNvSpPr>
          <p:nvPr>
            <p:ph type="sldNum" sz="quarter" idx="10"/>
          </p:nvPr>
        </p:nvSpPr>
        <p:spPr/>
        <p:txBody>
          <a:bodyPr/>
          <a:lstStyle/>
          <a:p>
            <a:fld id="{6433290B-235B-43D2-85D0-E6400654D2D9}" type="slidenum">
              <a:rPr lang="ru-RU" smtClean="0"/>
              <a:pPr/>
              <a:t>5</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kern="1200" dirty="0" err="1" smtClean="0">
                <a:solidFill>
                  <a:schemeClr val="tx1"/>
                </a:solidFill>
                <a:latin typeface="+mn-lt"/>
                <a:ea typeface="+mn-ea"/>
                <a:cs typeface="+mn-cs"/>
              </a:rPr>
              <a:t>Паралле́льный</a:t>
            </a:r>
            <a:r>
              <a:rPr lang="ru-RU" sz="1200" b="1" i="0" kern="1200" dirty="0" smtClean="0">
                <a:solidFill>
                  <a:schemeClr val="tx1"/>
                </a:solidFill>
                <a:latin typeface="+mn-lt"/>
                <a:ea typeface="+mn-ea"/>
                <a:cs typeface="+mn-cs"/>
              </a:rPr>
              <a:t> </a:t>
            </a:r>
            <a:r>
              <a:rPr lang="ru-RU" sz="1200" b="1" i="0" kern="1200" dirty="0" err="1" smtClean="0">
                <a:solidFill>
                  <a:schemeClr val="tx1"/>
                </a:solidFill>
                <a:latin typeface="+mn-lt"/>
                <a:ea typeface="+mn-ea"/>
                <a:cs typeface="+mn-cs"/>
              </a:rPr>
              <a:t>перено́с</a:t>
            </a:r>
            <a:r>
              <a:rPr lang="ru-RU" sz="1200" b="0" i="0" kern="1200" dirty="0" smtClean="0">
                <a:solidFill>
                  <a:schemeClr val="tx1"/>
                </a:solidFill>
                <a:latin typeface="+mn-lt"/>
                <a:ea typeface="+mn-ea"/>
                <a:cs typeface="+mn-cs"/>
              </a:rPr>
              <a:t> или </a:t>
            </a:r>
            <a:r>
              <a:rPr lang="ru-RU" sz="1200" b="1" i="0" kern="1200" dirty="0" smtClean="0">
                <a:solidFill>
                  <a:schemeClr val="tx1"/>
                </a:solidFill>
                <a:latin typeface="+mn-lt"/>
                <a:ea typeface="+mn-ea"/>
                <a:cs typeface="+mn-cs"/>
              </a:rPr>
              <a:t>трансляция</a:t>
            </a:r>
            <a:r>
              <a:rPr lang="ru-RU" sz="1200" b="0" i="0" u="none" strike="noStrike" kern="1200" baseline="30000" dirty="0" smtClean="0">
                <a:solidFill>
                  <a:schemeClr val="tx1"/>
                </a:solidFill>
                <a:latin typeface="+mn-lt"/>
                <a:ea typeface="+mn-ea"/>
                <a:cs typeface="+mn-cs"/>
                <a:hlinkClick r:id="rId3"/>
              </a:rPr>
              <a:t>[1]</a:t>
            </a:r>
            <a:r>
              <a:rPr lang="ru-RU" sz="1200" b="0" i="0" kern="1200" dirty="0" smtClean="0">
                <a:solidFill>
                  <a:schemeClr val="tx1"/>
                </a:solidFill>
                <a:latin typeface="+mn-lt"/>
                <a:ea typeface="+mn-ea"/>
                <a:cs typeface="+mn-cs"/>
              </a:rPr>
              <a:t> ― частный случай </a:t>
            </a:r>
            <a:r>
              <a:rPr lang="ru-RU" sz="1200" b="0" i="0" u="none" strike="noStrike" kern="1200" dirty="0" smtClean="0">
                <a:solidFill>
                  <a:schemeClr val="tx1"/>
                </a:solidFill>
                <a:latin typeface="+mn-lt"/>
                <a:ea typeface="+mn-ea"/>
                <a:cs typeface="+mn-cs"/>
                <a:hlinkClick r:id="rId4" tooltip="Изометрия (математика)"/>
              </a:rPr>
              <a:t>движения</a:t>
            </a:r>
            <a:r>
              <a:rPr lang="ru-RU" sz="1200" b="0" i="0" kern="1200" dirty="0" smtClean="0">
                <a:solidFill>
                  <a:schemeClr val="tx1"/>
                </a:solidFill>
                <a:latin typeface="+mn-lt"/>
                <a:ea typeface="+mn-ea"/>
                <a:cs typeface="+mn-cs"/>
              </a:rPr>
              <a:t>, при котором все точки пространства перемещаются в одном и том же направлении на одно и то же расстояние. </a:t>
            </a:r>
            <a:endParaRPr lang="ru-RU" dirty="0"/>
          </a:p>
        </p:txBody>
      </p:sp>
      <p:sp>
        <p:nvSpPr>
          <p:cNvPr id="4" name="Номер слайда 3"/>
          <p:cNvSpPr>
            <a:spLocks noGrp="1"/>
          </p:cNvSpPr>
          <p:nvPr>
            <p:ph type="sldNum" sz="quarter" idx="10"/>
          </p:nvPr>
        </p:nvSpPr>
        <p:spPr/>
        <p:txBody>
          <a:bodyPr/>
          <a:lstStyle/>
          <a:p>
            <a:fld id="{6433290B-235B-43D2-85D0-E6400654D2D9}" type="slidenum">
              <a:rPr lang="ru-RU" smtClean="0"/>
              <a:pPr/>
              <a:t>6</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kern="1200" dirty="0" smtClean="0">
                <a:solidFill>
                  <a:schemeClr val="tx1"/>
                </a:solidFill>
                <a:latin typeface="+mn-lt"/>
                <a:ea typeface="+mn-ea"/>
                <a:cs typeface="+mn-cs"/>
              </a:rPr>
              <a:t>Градиентный спуск</a:t>
            </a:r>
            <a:r>
              <a:rPr lang="ru-RU" sz="1200" b="0" i="0" kern="1200" dirty="0" smtClean="0">
                <a:solidFill>
                  <a:schemeClr val="tx1"/>
                </a:solidFill>
                <a:latin typeface="+mn-lt"/>
                <a:ea typeface="+mn-ea"/>
                <a:cs typeface="+mn-cs"/>
              </a:rPr>
              <a:t> — </a:t>
            </a:r>
            <a:r>
              <a:rPr lang="ru-RU" sz="1200" b="0" i="0" u="none" strike="noStrike" kern="1200" dirty="0" smtClean="0">
                <a:solidFill>
                  <a:schemeClr val="tx1"/>
                </a:solidFill>
                <a:latin typeface="+mn-lt"/>
                <a:ea typeface="+mn-ea"/>
                <a:cs typeface="+mn-cs"/>
                <a:hlinkClick r:id="rId3" tooltip="Градиентные методы"/>
              </a:rPr>
              <a:t>метод</a:t>
            </a:r>
            <a:r>
              <a:rPr lang="ru-RU" sz="1200" b="0" i="0" kern="1200" dirty="0" smtClean="0">
                <a:solidFill>
                  <a:schemeClr val="tx1"/>
                </a:solidFill>
                <a:latin typeface="+mn-lt"/>
                <a:ea typeface="+mn-ea"/>
                <a:cs typeface="+mn-cs"/>
              </a:rPr>
              <a:t> нахождения </a:t>
            </a:r>
            <a:r>
              <a:rPr lang="ru-RU" sz="1200" b="0" i="1" kern="1200" dirty="0" smtClean="0">
                <a:solidFill>
                  <a:schemeClr val="tx1"/>
                </a:solidFill>
                <a:latin typeface="+mn-lt"/>
                <a:ea typeface="+mn-ea"/>
                <a:cs typeface="+mn-cs"/>
              </a:rPr>
              <a:t>локального</a:t>
            </a:r>
            <a:r>
              <a:rPr lang="ru-RU" sz="1200" b="0" i="0" kern="1200" dirty="0" smtClean="0">
                <a:solidFill>
                  <a:schemeClr val="tx1"/>
                </a:solidFill>
                <a:latin typeface="+mn-lt"/>
                <a:ea typeface="+mn-ea"/>
                <a:cs typeface="+mn-cs"/>
              </a:rPr>
              <a:t> </a:t>
            </a:r>
            <a:r>
              <a:rPr lang="ru-RU" sz="1200" b="0" i="0" u="none" strike="noStrike" kern="1200" dirty="0" smtClean="0">
                <a:solidFill>
                  <a:schemeClr val="tx1"/>
                </a:solidFill>
                <a:latin typeface="+mn-lt"/>
                <a:ea typeface="+mn-ea"/>
                <a:cs typeface="+mn-cs"/>
                <a:hlinkClick r:id="rId4" tooltip="Экстремум"/>
              </a:rPr>
              <a:t>экстремума</a:t>
            </a:r>
            <a:r>
              <a:rPr lang="ru-RU" sz="1200" b="0" i="0" kern="1200" dirty="0" smtClean="0">
                <a:solidFill>
                  <a:schemeClr val="tx1"/>
                </a:solidFill>
                <a:latin typeface="+mn-lt"/>
                <a:ea typeface="+mn-ea"/>
                <a:cs typeface="+mn-cs"/>
              </a:rPr>
              <a:t> (минимума или максимума) </a:t>
            </a:r>
            <a:r>
              <a:rPr lang="ru-RU" sz="1200" b="0" i="0" u="none" strike="noStrike" kern="1200" dirty="0" smtClean="0">
                <a:solidFill>
                  <a:schemeClr val="tx1"/>
                </a:solidFill>
                <a:latin typeface="+mn-lt"/>
                <a:ea typeface="+mn-ea"/>
                <a:cs typeface="+mn-cs"/>
                <a:hlinkClick r:id="rId5" tooltip="Целевая функция"/>
              </a:rPr>
              <a:t>функции</a:t>
            </a:r>
            <a:r>
              <a:rPr lang="ru-RU" sz="1200" b="0" i="0" kern="1200" dirty="0" smtClean="0">
                <a:solidFill>
                  <a:schemeClr val="tx1"/>
                </a:solidFill>
                <a:latin typeface="+mn-lt"/>
                <a:ea typeface="+mn-ea"/>
                <a:cs typeface="+mn-cs"/>
              </a:rPr>
              <a:t> с помощью движения вдоль </a:t>
            </a:r>
            <a:r>
              <a:rPr lang="ru-RU" sz="1200" b="0" i="0" u="none" strike="noStrike" kern="1200" dirty="0" smtClean="0">
                <a:solidFill>
                  <a:schemeClr val="tx1"/>
                </a:solidFill>
                <a:latin typeface="+mn-lt"/>
                <a:ea typeface="+mn-ea"/>
                <a:cs typeface="+mn-cs"/>
                <a:hlinkClick r:id="rId6" tooltip="Градиент"/>
              </a:rPr>
              <a:t>градиента</a:t>
            </a:r>
            <a:r>
              <a:rPr lang="ru-RU" sz="1200" b="0" i="0" kern="1200" dirty="0" smtClean="0">
                <a:solidFill>
                  <a:schemeClr val="tx1"/>
                </a:solidFill>
                <a:latin typeface="+mn-lt"/>
                <a:ea typeface="+mn-ea"/>
                <a:cs typeface="+mn-cs"/>
              </a:rPr>
              <a:t>. Для минимизации функции в направлении градиента используются </a:t>
            </a:r>
            <a:r>
              <a:rPr lang="ru-RU" sz="1200" b="0" i="0" u="none" strike="noStrike" kern="1200" dirty="0" smtClean="0">
                <a:solidFill>
                  <a:schemeClr val="tx1"/>
                </a:solidFill>
                <a:latin typeface="+mn-lt"/>
                <a:ea typeface="+mn-ea"/>
                <a:cs typeface="+mn-cs"/>
                <a:hlinkClick r:id="rId7" tooltip="Методы одномерной оптимизации (страница отсутствует)"/>
              </a:rPr>
              <a:t>методы одномерной оптимизации</a:t>
            </a:r>
            <a:r>
              <a:rPr lang="ru-RU" sz="1200" b="0" i="0" kern="1200" dirty="0" smtClean="0">
                <a:solidFill>
                  <a:schemeClr val="tx1"/>
                </a:solidFill>
                <a:latin typeface="+mn-lt"/>
                <a:ea typeface="+mn-ea"/>
                <a:cs typeface="+mn-cs"/>
              </a:rPr>
              <a:t>, например, </a:t>
            </a:r>
            <a:r>
              <a:rPr lang="ru-RU" sz="1200" b="0" i="0" u="none" strike="noStrike" kern="1200" dirty="0" smtClean="0">
                <a:solidFill>
                  <a:schemeClr val="tx1"/>
                </a:solidFill>
                <a:latin typeface="+mn-lt"/>
                <a:ea typeface="+mn-ea"/>
                <a:cs typeface="+mn-cs"/>
                <a:hlinkClick r:id="rId8" tooltip="Метод золотого сечения"/>
              </a:rPr>
              <a:t>метод золотого сечения</a:t>
            </a:r>
            <a:r>
              <a:rPr lang="ru-RU" sz="1200" b="0" i="0" kern="1200" dirty="0" smtClean="0">
                <a:solidFill>
                  <a:schemeClr val="tx1"/>
                </a:solidFill>
                <a:latin typeface="+mn-lt"/>
                <a:ea typeface="+mn-ea"/>
                <a:cs typeface="+mn-cs"/>
              </a:rPr>
              <a:t>. Также можно искать не наилучшую точку в направлении градиента, а какую-либо лучше текущей</a:t>
            </a:r>
            <a:endParaRPr lang="ru-RU" dirty="0"/>
          </a:p>
        </p:txBody>
      </p:sp>
      <p:sp>
        <p:nvSpPr>
          <p:cNvPr id="4" name="Номер слайда 3"/>
          <p:cNvSpPr>
            <a:spLocks noGrp="1"/>
          </p:cNvSpPr>
          <p:nvPr>
            <p:ph type="sldNum" sz="quarter" idx="10"/>
          </p:nvPr>
        </p:nvSpPr>
        <p:spPr/>
        <p:txBody>
          <a:bodyPr/>
          <a:lstStyle/>
          <a:p>
            <a:fld id="{6433290B-235B-43D2-85D0-E6400654D2D9}" type="slidenum">
              <a:rPr lang="ru-RU" smtClean="0"/>
              <a:pPr/>
              <a:t>11</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Это </a:t>
            </a:r>
            <a:r>
              <a:rPr lang="ru-RU" sz="1200" b="0" i="0" u="none" strike="noStrike" kern="1200" dirty="0" smtClean="0">
                <a:solidFill>
                  <a:schemeClr val="tx1"/>
                </a:solidFill>
                <a:latin typeface="+mn-lt"/>
                <a:ea typeface="+mn-ea"/>
                <a:cs typeface="+mn-cs"/>
                <a:hlinkClick r:id="rId3" tooltip="Итеративный градиентный алгоритм (страница отсутствует)"/>
              </a:rPr>
              <a:t>итеративный градиентный алгоритм</a:t>
            </a:r>
            <a:r>
              <a:rPr lang="ru-RU" sz="1200" b="0" i="0" kern="1200" dirty="0" smtClean="0">
                <a:solidFill>
                  <a:schemeClr val="tx1"/>
                </a:solidFill>
                <a:latin typeface="+mn-lt"/>
                <a:ea typeface="+mn-ea"/>
                <a:cs typeface="+mn-cs"/>
              </a:rPr>
              <a:t>, который используется с целью </a:t>
            </a:r>
            <a:r>
              <a:rPr lang="ru-RU" sz="1200" b="0" i="0" u="none" strike="noStrike" kern="1200" dirty="0" smtClean="0">
                <a:solidFill>
                  <a:schemeClr val="tx1"/>
                </a:solidFill>
                <a:latin typeface="+mn-lt"/>
                <a:ea typeface="+mn-ea"/>
                <a:cs typeface="+mn-cs"/>
                <a:hlinkClick r:id="rId4" tooltip="Минимизация (страница отсутствует)"/>
              </a:rPr>
              <a:t>минимизации</a:t>
            </a:r>
            <a:r>
              <a:rPr lang="ru-RU" sz="1200" b="0" i="0" kern="1200" dirty="0" smtClean="0">
                <a:solidFill>
                  <a:schemeClr val="tx1"/>
                </a:solidFill>
                <a:latin typeface="+mn-lt"/>
                <a:ea typeface="+mn-ea"/>
                <a:cs typeface="+mn-cs"/>
              </a:rPr>
              <a:t> ошибки работы </a:t>
            </a:r>
            <a:r>
              <a:rPr lang="ru-RU" sz="1200" b="0" i="0" u="none" strike="noStrike" kern="1200" dirty="0" smtClean="0">
                <a:solidFill>
                  <a:schemeClr val="tx1"/>
                </a:solidFill>
                <a:latin typeface="+mn-lt"/>
                <a:ea typeface="+mn-ea"/>
                <a:cs typeface="+mn-cs"/>
                <a:hlinkClick r:id="rId5" tooltip="Многослойный перцептрон"/>
              </a:rPr>
              <a:t>многослойного </a:t>
            </a:r>
            <a:r>
              <a:rPr lang="ru-RU" sz="1200" b="0" i="0" u="none" strike="noStrike" kern="1200" dirty="0" err="1" smtClean="0">
                <a:solidFill>
                  <a:schemeClr val="tx1"/>
                </a:solidFill>
                <a:latin typeface="+mn-lt"/>
                <a:ea typeface="+mn-ea"/>
                <a:cs typeface="+mn-cs"/>
                <a:hlinkClick r:id="rId5" tooltip="Многослойный перцептрон"/>
              </a:rPr>
              <a:t>перцептрона</a:t>
            </a:r>
            <a:r>
              <a:rPr lang="ru-RU" sz="1200" b="0" i="0" kern="1200" dirty="0" smtClean="0">
                <a:solidFill>
                  <a:schemeClr val="tx1"/>
                </a:solidFill>
                <a:latin typeface="+mn-lt"/>
                <a:ea typeface="+mn-ea"/>
                <a:cs typeface="+mn-cs"/>
              </a:rPr>
              <a:t> и получения желаемого выхода.</a:t>
            </a:r>
            <a:endParaRPr lang="ru-RU" dirty="0"/>
          </a:p>
        </p:txBody>
      </p:sp>
      <p:sp>
        <p:nvSpPr>
          <p:cNvPr id="4" name="Номер слайда 3"/>
          <p:cNvSpPr>
            <a:spLocks noGrp="1"/>
          </p:cNvSpPr>
          <p:nvPr>
            <p:ph type="sldNum" sz="quarter" idx="10"/>
          </p:nvPr>
        </p:nvSpPr>
        <p:spPr/>
        <p:txBody>
          <a:bodyPr/>
          <a:lstStyle/>
          <a:p>
            <a:fld id="{6433290B-235B-43D2-85D0-E6400654D2D9}" type="slidenum">
              <a:rPr lang="ru-RU" smtClean="0"/>
              <a:pPr/>
              <a:t>14</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GB" dirty="0" smtClean="0"/>
              <a:t>W</a:t>
            </a:r>
            <a:r>
              <a:rPr lang="ru-RU" baseline="-25000" dirty="0" smtClean="0"/>
              <a:t>m</a:t>
            </a:r>
            <a:r>
              <a:rPr lang="en-US" baseline="0" dirty="0" smtClean="0"/>
              <a:t> – </a:t>
            </a:r>
            <a:r>
              <a:rPr lang="ru-RU" baseline="0" dirty="0" smtClean="0"/>
              <a:t>типичный объект кластера похожий на все остальные, может быть получен усреднением</a:t>
            </a:r>
            <a:endParaRPr lang="ru-RU" dirty="0"/>
          </a:p>
        </p:txBody>
      </p:sp>
      <p:sp>
        <p:nvSpPr>
          <p:cNvPr id="4" name="Номер слайда 3"/>
          <p:cNvSpPr>
            <a:spLocks noGrp="1"/>
          </p:cNvSpPr>
          <p:nvPr>
            <p:ph type="sldNum" sz="quarter" idx="10"/>
          </p:nvPr>
        </p:nvSpPr>
        <p:spPr/>
        <p:txBody>
          <a:bodyPr/>
          <a:lstStyle/>
          <a:p>
            <a:fld id="{6433290B-235B-43D2-85D0-E6400654D2D9}" type="slidenum">
              <a:rPr lang="ru-RU" smtClean="0"/>
              <a:pPr/>
              <a:t>23</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GB" dirty="0" smtClean="0"/>
              <a:t>http://airussian.wordpress.com/2012/10/12/%D0%B3%D1%80%D0%B0%D0%B4%D0%B8%D0%B5%D0%BD%D1%82%D0%BD%D1%8B%D0%B5-%D1%81%D0%BF%D1%83%D1%81%D0%BA%D0%B8-batch-%D0%B8-stochastic-gradient-descents/</a:t>
            </a:r>
          </a:p>
          <a:p>
            <a:r>
              <a:rPr lang="ru-RU" sz="1200" b="0" i="0" kern="1200" dirty="0" smtClean="0">
                <a:solidFill>
                  <a:schemeClr val="tx1"/>
                </a:solidFill>
                <a:latin typeface="+mn-lt"/>
                <a:ea typeface="+mn-ea"/>
                <a:cs typeface="+mn-cs"/>
              </a:rPr>
              <a:t>Альтернативой этому может быть </a:t>
            </a:r>
            <a:r>
              <a:rPr lang="ru-RU" sz="1200" b="0" i="0" kern="1200" dirty="0" err="1" smtClean="0">
                <a:solidFill>
                  <a:schemeClr val="tx1"/>
                </a:solidFill>
                <a:latin typeface="+mn-lt"/>
                <a:ea typeface="+mn-ea"/>
                <a:cs typeface="+mn-cs"/>
              </a:rPr>
              <a:t>stochastic</a:t>
            </a:r>
            <a:r>
              <a:rPr lang="ru-RU" sz="1200" b="0" i="0" kern="1200" dirty="0" smtClean="0">
                <a:solidFill>
                  <a:schemeClr val="tx1"/>
                </a:solidFill>
                <a:latin typeface="+mn-lt"/>
                <a:ea typeface="+mn-ea"/>
                <a:cs typeface="+mn-cs"/>
              </a:rPr>
              <a:t> </a:t>
            </a:r>
            <a:r>
              <a:rPr lang="ru-RU" sz="1200" b="0" i="0" kern="1200" dirty="0" err="1" smtClean="0">
                <a:solidFill>
                  <a:schemeClr val="tx1"/>
                </a:solidFill>
                <a:latin typeface="+mn-lt"/>
                <a:ea typeface="+mn-ea"/>
                <a:cs typeface="+mn-cs"/>
              </a:rPr>
              <a:t>gradient</a:t>
            </a:r>
            <a:r>
              <a:rPr lang="ru-RU" sz="1200" b="0" i="0" kern="1200" dirty="0" smtClean="0">
                <a:solidFill>
                  <a:schemeClr val="tx1"/>
                </a:solidFill>
                <a:latin typeface="+mn-lt"/>
                <a:ea typeface="+mn-ea"/>
                <a:cs typeface="+mn-cs"/>
              </a:rPr>
              <a:t> </a:t>
            </a:r>
            <a:r>
              <a:rPr lang="ru-RU" sz="1200" b="0" i="0" kern="1200" dirty="0" err="1" smtClean="0">
                <a:solidFill>
                  <a:schemeClr val="tx1"/>
                </a:solidFill>
                <a:latin typeface="+mn-lt"/>
                <a:ea typeface="+mn-ea"/>
                <a:cs typeface="+mn-cs"/>
              </a:rPr>
              <a:t>descent</a:t>
            </a:r>
            <a:r>
              <a:rPr lang="ru-RU" sz="1200" b="0" i="0" kern="1200" dirty="0" smtClean="0">
                <a:solidFill>
                  <a:schemeClr val="tx1"/>
                </a:solidFill>
                <a:latin typeface="+mn-lt"/>
                <a:ea typeface="+mn-ea"/>
                <a:cs typeface="+mn-cs"/>
              </a:rPr>
              <a:t> – метод, при котором мы берем какой-то один пример и обновляем значения , ориентируясь только на него. Потом берем следующий пример и обновляем параметры, ориентируясь уже на него. И так далее. Это приводит к тому, что мы не всегда «спускаемся» с холма, иногда мы делаем и шаг вверх или в сторону, но рано или поздно мы достигаем того самого минимума и начинаем кружить вокруг него. Когда значения  начинают нас устраивать (достигают нужной нам точности), мы останавливаем спуск.</a:t>
            </a:r>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Xi –</a:t>
            </a:r>
            <a:r>
              <a:rPr lang="ru-RU" sz="1200" b="0" i="0" kern="1200" dirty="0" smtClean="0">
                <a:solidFill>
                  <a:schemeClr val="tx1"/>
                </a:solidFill>
                <a:latin typeface="+mn-lt"/>
                <a:ea typeface="+mn-ea"/>
                <a:cs typeface="+mn-cs"/>
              </a:rPr>
              <a:t>объект</a:t>
            </a:r>
          </a:p>
          <a:p>
            <a:endParaRPr lang="ru-RU" sz="1200" b="0" i="0" kern="1200" dirty="0" smtClean="0">
              <a:solidFill>
                <a:schemeClr val="tx1"/>
              </a:solidFill>
              <a:latin typeface="+mn-lt"/>
              <a:ea typeface="+mn-ea"/>
              <a:cs typeface="+mn-cs"/>
            </a:endParaRPr>
          </a:p>
          <a:p>
            <a:r>
              <a:rPr lang="ru-RU" dirty="0" smtClean="0"/>
              <a:t>если объект </a:t>
            </a:r>
            <a:r>
              <a:rPr lang="ru-RU" dirty="0" err="1" smtClean="0"/>
              <a:t>xi</a:t>
            </a:r>
            <a:r>
              <a:rPr lang="ru-RU" dirty="0" smtClean="0"/>
              <a:t> относится к кластеру m, то центр этого кластера </a:t>
            </a:r>
            <a:r>
              <a:rPr lang="ru-RU" dirty="0" err="1" smtClean="0"/>
              <a:t>wm</a:t>
            </a:r>
            <a:r>
              <a:rPr lang="ru-RU" dirty="0" smtClean="0"/>
              <a:t> немного сдвигается в направлении объекта </a:t>
            </a:r>
            <a:r>
              <a:rPr lang="ru-RU" dirty="0" err="1" smtClean="0"/>
              <a:t>xi</a:t>
            </a:r>
            <a:r>
              <a:rPr lang="ru-RU" dirty="0" smtClean="0"/>
              <a:t>, остальные центры не изменяются.</a:t>
            </a:r>
            <a:endParaRPr lang="ru-RU" dirty="0"/>
          </a:p>
        </p:txBody>
      </p:sp>
      <p:sp>
        <p:nvSpPr>
          <p:cNvPr id="4" name="Номер слайда 3"/>
          <p:cNvSpPr>
            <a:spLocks noGrp="1"/>
          </p:cNvSpPr>
          <p:nvPr>
            <p:ph type="sldNum" sz="quarter" idx="10"/>
          </p:nvPr>
        </p:nvSpPr>
        <p:spPr/>
        <p:txBody>
          <a:bodyPr/>
          <a:lstStyle/>
          <a:p>
            <a:fld id="{6433290B-235B-43D2-85D0-E6400654D2D9}" type="slidenum">
              <a:rPr lang="ru-RU" smtClean="0"/>
              <a:pPr/>
              <a:t>24</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Получает на входе столько чисел сколько число кластеров и выдает</a:t>
            </a:r>
            <a:r>
              <a:rPr lang="ru-RU" baseline="0" dirty="0" smtClean="0"/>
              <a:t> номер входа на который ему пришло максимальное число</a:t>
            </a:r>
            <a:endParaRPr lang="ru-RU" dirty="0"/>
          </a:p>
        </p:txBody>
      </p:sp>
      <p:sp>
        <p:nvSpPr>
          <p:cNvPr id="4" name="Номер слайда 3"/>
          <p:cNvSpPr>
            <a:spLocks noGrp="1"/>
          </p:cNvSpPr>
          <p:nvPr>
            <p:ph type="sldNum" sz="quarter" idx="10"/>
          </p:nvPr>
        </p:nvSpPr>
        <p:spPr/>
        <p:txBody>
          <a:bodyPr/>
          <a:lstStyle/>
          <a:p>
            <a:fld id="{6433290B-235B-43D2-85D0-E6400654D2D9}" type="slidenum">
              <a:rPr lang="ru-RU" smtClean="0"/>
              <a:pPr/>
              <a:t>25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1F77165E-F797-4925-8960-7E7997D91E45}" type="datetime1">
              <a:rPr lang="ru-RU" smtClean="0"/>
              <a:pPr/>
              <a:t>06.08.2014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908739B-F58B-4EC7-9B9C-6432A3BDB3A4}" type="datetime1">
              <a:rPr lang="ru-RU" smtClean="0"/>
              <a:pPr/>
              <a:t>06.08.2014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36B9153-7221-423F-8EE8-3C40EB184319}" type="datetime1">
              <a:rPr lang="ru-RU" smtClean="0"/>
              <a:pPr/>
              <a:t>06.08.2014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70A1626-D3F1-41D1-A2B7-D6C224B44AB1}" type="datetime1">
              <a:rPr lang="ru-RU" smtClean="0"/>
              <a:pPr/>
              <a:t>06.08.2014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0E17F857-7FC3-49BF-AA9A-8AEE93407DEB}" type="datetime1">
              <a:rPr lang="ru-RU" smtClean="0"/>
              <a:pPr/>
              <a:t>06.08.2014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955EA1A4-28E6-481D-83D3-CB7757C378E8}" type="datetime1">
              <a:rPr lang="ru-RU" smtClean="0"/>
              <a:pPr/>
              <a:t>06.08.2014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67C5D75A-350F-4F27-8E53-D2267187D0F1}" type="datetime1">
              <a:rPr lang="ru-RU" smtClean="0"/>
              <a:pPr/>
              <a:t>06.08.2014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3C822B13-860F-4667-BF97-A12411C07A30}" type="datetime1">
              <a:rPr lang="ru-RU" smtClean="0"/>
              <a:pPr/>
              <a:t>06.08.2014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69D37851-522D-486E-B63E-68B5E53019C7}" type="datetime1">
              <a:rPr lang="ru-RU" smtClean="0"/>
              <a:pPr/>
              <a:t>06.08.2014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3E3E2637-F262-4C06-BF4F-02F4C8F4A3B1}" type="datetime1">
              <a:rPr lang="ru-RU" smtClean="0"/>
              <a:pPr/>
              <a:t>06.08.2014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84A6358-6AB6-4B52-9C09-CA38504B56D2}" type="datetime1">
              <a:rPr lang="ru-RU" smtClean="0"/>
              <a:pPr/>
              <a:t>06.08.2014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8467CF0-BFFA-456D-98E9-CA002D8AE992}" type="datetime1">
              <a:rPr lang="ru-RU" smtClean="0"/>
              <a:pPr/>
              <a:t>06.08.2014</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38.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ru.wikipedia.org/wiki/1943_%D0%B3%D0%BE%D0%B4_%D0%B2_%D0%BD%D0%B0%D1%83%D0%BA%D0%B5" TargetMode="External"/><Relationship Id="rId7" Type="http://schemas.openxmlformats.org/officeDocument/2006/relationships/hyperlink" Target="http://ru.wikipedia.org/wiki/%D0%A5%D0%B5%D0%B1%D0%B1,_%D0%94%D0%BE%D0%BD%D0%B0%D0%BB%D1%8C%D0%B4"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ru.wikipedia.org/wiki/1949_%D0%B3%D0%BE%D0%B4_%D0%B2_%D0%BD%D0%B0%D1%83%D0%BA%D0%B5" TargetMode="External"/><Relationship Id="rId5" Type="http://schemas.openxmlformats.org/officeDocument/2006/relationships/hyperlink" Target="http://ru.wikipedia.org/w/index.php?title=%D0%9F%D0%B8%D1%82%D1%82%D1%81,_%D0%A3%D0%BE%D0%BB%D1%82%D0%B5%D1%80&amp;action=edit&amp;redlink=1" TargetMode="External"/><Relationship Id="rId4" Type="http://schemas.openxmlformats.org/officeDocument/2006/relationships/hyperlink" Target="http://ru.wikipedia.org/wiki/%D0%9C%D0%B0%D0%BA%D0%BA%D0%B0%D0%BB%D0%BE%D0%BA,_%D0%A3%D0%BE%D1%80%D1%80%D0%B5%D0%BD"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240" y="2000240"/>
            <a:ext cx="8465602" cy="2308324"/>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800" b="1" dirty="0" smtClean="0">
                <a:ln w="11430"/>
                <a:solidFill>
                  <a:srgbClr val="FF0066"/>
                </a:solidFill>
                <a:effectLst>
                  <a:outerShdw blurRad="50800" dist="39000" dir="5460000" algn="tl">
                    <a:srgbClr val="000000">
                      <a:alpha val="38000"/>
                    </a:srgbClr>
                  </a:outerShdw>
                </a:effectLst>
                <a:latin typeface="Comic Sans MS" pitchFamily="66" charset="0"/>
              </a:rPr>
              <a:t>Искусственные </a:t>
            </a:r>
          </a:p>
          <a:p>
            <a:pPr algn="ctr"/>
            <a:r>
              <a:rPr lang="ru-RU" sz="4800" b="1" dirty="0" smtClean="0">
                <a:ln w="11430"/>
                <a:solidFill>
                  <a:srgbClr val="FF0066"/>
                </a:solidFill>
                <a:effectLst>
                  <a:outerShdw blurRad="50800" dist="39000" dir="5460000" algn="tl">
                    <a:srgbClr val="000000">
                      <a:alpha val="38000"/>
                    </a:srgbClr>
                  </a:outerShdw>
                </a:effectLst>
                <a:latin typeface="Comic Sans MS" pitchFamily="66" charset="0"/>
              </a:rPr>
              <a:t>нейронные </a:t>
            </a:r>
            <a:r>
              <a:rPr lang="ru-RU" sz="4800" b="1" dirty="0" smtClean="0">
                <a:ln w="11430"/>
                <a:solidFill>
                  <a:srgbClr val="FF0066"/>
                </a:solidFill>
                <a:effectLst>
                  <a:outerShdw blurRad="50800" dist="39000" dir="5460000" algn="tl">
                    <a:srgbClr val="000000">
                      <a:alpha val="38000"/>
                    </a:srgbClr>
                  </a:outerShdw>
                </a:effectLst>
                <a:latin typeface="Comic Sans MS" pitchFamily="66" charset="0"/>
              </a:rPr>
              <a:t>сети</a:t>
            </a:r>
            <a:r>
              <a:rPr lang="en-US" sz="4800" b="1" dirty="0" smtClean="0">
                <a:ln w="11430"/>
                <a:solidFill>
                  <a:srgbClr val="FF0066"/>
                </a:solidFill>
                <a:effectLst>
                  <a:outerShdw blurRad="50800" dist="39000" dir="5460000" algn="tl">
                    <a:srgbClr val="000000">
                      <a:alpha val="38000"/>
                    </a:srgbClr>
                  </a:outerShdw>
                </a:effectLst>
                <a:latin typeface="Comic Sans MS" pitchFamily="66" charset="0"/>
              </a:rPr>
              <a:t> </a:t>
            </a:r>
            <a:r>
              <a:rPr lang="ru-RU" sz="4800" b="1" dirty="0" smtClean="0">
                <a:ln w="11430"/>
                <a:solidFill>
                  <a:srgbClr val="FF0066"/>
                </a:solidFill>
                <a:effectLst>
                  <a:outerShdw blurRad="50800" dist="39000" dir="5460000" algn="tl">
                    <a:srgbClr val="000000">
                      <a:alpha val="38000"/>
                    </a:srgbClr>
                  </a:outerShdw>
                </a:effectLst>
                <a:latin typeface="Comic Sans MS" pitchFamily="66" charset="0"/>
              </a:rPr>
              <a:t>и карты </a:t>
            </a:r>
            <a:r>
              <a:rPr lang="ru-RU" sz="4800" b="1" dirty="0" err="1" smtClean="0">
                <a:ln w="11430"/>
                <a:solidFill>
                  <a:srgbClr val="FF0066"/>
                </a:solidFill>
                <a:effectLst>
                  <a:outerShdw blurRad="50800" dist="39000" dir="5460000" algn="tl">
                    <a:srgbClr val="000000">
                      <a:alpha val="38000"/>
                    </a:srgbClr>
                  </a:outerShdw>
                </a:effectLst>
                <a:latin typeface="Comic Sans MS" pitchFamily="66" charset="0"/>
              </a:rPr>
              <a:t>Кохонена</a:t>
            </a:r>
            <a:endParaRPr lang="ru-RU" sz="4800" b="1" dirty="0">
              <a:ln w="11430"/>
              <a:solidFill>
                <a:srgbClr val="FF0066"/>
              </a:solidFill>
              <a:effectLst>
                <a:outerShdw blurRad="50800" dist="39000" dir="5460000" algn="tl">
                  <a:srgbClr val="000000">
                    <a:alpha val="38000"/>
                  </a:srgbClr>
                </a:outerShdw>
              </a:effectLst>
              <a:latin typeface="Comic Sans MS" pitchFamily="66" charset="0"/>
            </a:endParaRPr>
          </a:p>
        </p:txBody>
      </p:sp>
      <p:sp>
        <p:nvSpPr>
          <p:cNvPr id="3" name="TextBox 2"/>
          <p:cNvSpPr txBox="1"/>
          <p:nvPr/>
        </p:nvSpPr>
        <p:spPr>
          <a:xfrm>
            <a:off x="4427984" y="5373216"/>
            <a:ext cx="3888432" cy="369332"/>
          </a:xfrm>
          <a:prstGeom prst="rect">
            <a:avLst/>
          </a:prstGeom>
          <a:noFill/>
        </p:spPr>
        <p:txBody>
          <a:bodyPr wrap="square" rtlCol="0">
            <a:spAutoFit/>
          </a:bodyPr>
          <a:lstStyle/>
          <a:p>
            <a:r>
              <a:rPr lang="ru-RU" dirty="0" smtClean="0"/>
              <a:t>Христова Татьяна Михайловна</a:t>
            </a:r>
            <a:endParaRPr lang="ru-RU" dirty="0"/>
          </a:p>
        </p:txBody>
      </p:sp>
      <p:sp>
        <p:nvSpPr>
          <p:cNvPr id="4" name="TextBox 3"/>
          <p:cNvSpPr txBox="1"/>
          <p:nvPr/>
        </p:nvSpPr>
        <p:spPr>
          <a:xfrm>
            <a:off x="3923928" y="6093296"/>
            <a:ext cx="671979" cy="369332"/>
          </a:xfrm>
          <a:prstGeom prst="rect">
            <a:avLst/>
          </a:prstGeom>
          <a:noFill/>
        </p:spPr>
        <p:txBody>
          <a:bodyPr wrap="none" rtlCol="0">
            <a:spAutoFit/>
          </a:bodyPr>
          <a:lstStyle/>
          <a:p>
            <a:r>
              <a:rPr lang="ru-RU" dirty="0" smtClean="0"/>
              <a:t>2014</a:t>
            </a:r>
            <a:endParaRPr lang="ru-RU" dirty="0"/>
          </a:p>
        </p:txBody>
      </p:sp>
      <p:pic>
        <p:nvPicPr>
          <p:cNvPr id="6" name="Picture 2" descr="http://ecm-journal.ru/image.axd?picture=fc843bb8-aaad-489f-9bd7-e23d07b54d58.jpg"/>
          <p:cNvPicPr>
            <a:picLocks noChangeAspect="1" noChangeArrowheads="1"/>
          </p:cNvPicPr>
          <p:nvPr/>
        </p:nvPicPr>
        <p:blipFill>
          <a:blip r:embed="rId2" cstate="print"/>
          <a:srcRect/>
          <a:stretch>
            <a:fillRect/>
          </a:stretch>
        </p:blipFill>
        <p:spPr bwMode="auto">
          <a:xfrm>
            <a:off x="6458723" y="419178"/>
            <a:ext cx="2304255" cy="1728192"/>
          </a:xfrm>
          <a:prstGeom prst="rect">
            <a:avLst/>
          </a:prstGeom>
          <a:noFill/>
        </p:spPr>
      </p:pic>
      <p:pic>
        <p:nvPicPr>
          <p:cNvPr id="26626" name="Picture 2" descr="http://122012.imgbb.ru/user/61/619294/1/566a078586da10a333009f594e7cc03c.jpg"/>
          <p:cNvPicPr>
            <a:picLocks noChangeAspect="1" noChangeArrowheads="1"/>
          </p:cNvPicPr>
          <p:nvPr/>
        </p:nvPicPr>
        <p:blipFill>
          <a:blip r:embed="rId3" cstate="print"/>
          <a:srcRect/>
          <a:stretch>
            <a:fillRect/>
          </a:stretch>
        </p:blipFill>
        <p:spPr bwMode="auto">
          <a:xfrm>
            <a:off x="467544" y="3645024"/>
            <a:ext cx="1931984" cy="273630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55576" y="4725144"/>
            <a:ext cx="6257925" cy="1504950"/>
          </a:xfrm>
          <a:prstGeom prst="rect">
            <a:avLst/>
          </a:prstGeom>
          <a:noFill/>
        </p:spPr>
      </p:pic>
      <p:sp>
        <p:nvSpPr>
          <p:cNvPr id="2" name="Номер слайда 1"/>
          <p:cNvSpPr>
            <a:spLocks noGrp="1"/>
          </p:cNvSpPr>
          <p:nvPr>
            <p:ph type="sldNum" sz="quarter" idx="12"/>
          </p:nvPr>
        </p:nvSpPr>
        <p:spPr/>
        <p:txBody>
          <a:bodyPr vert="horz" anchor="b"/>
          <a:lstStyle/>
          <a:p>
            <a:fld id="{725C68B6-61C2-468F-89AB-4B9F7531AA68}" type="slidenum">
              <a:rPr lang="ru-RU" sz="1800" b="1" smtClean="0">
                <a:solidFill>
                  <a:schemeClr val="tx1">
                    <a:lumMod val="95000"/>
                    <a:lumOff val="5000"/>
                  </a:schemeClr>
                </a:solidFill>
              </a:rPr>
              <a:pPr/>
              <a:t>10</a:t>
            </a:fld>
            <a:endParaRPr lang="ru-RU" sz="1800" b="1">
              <a:solidFill>
                <a:schemeClr val="tx1">
                  <a:lumMod val="95000"/>
                  <a:lumOff val="5000"/>
                </a:schemeClr>
              </a:solidFill>
            </a:endParaRPr>
          </a:p>
        </p:txBody>
      </p:sp>
      <p:sp>
        <p:nvSpPr>
          <p:cNvPr id="3" name="TextBox 2"/>
          <p:cNvSpPr txBox="1"/>
          <p:nvPr/>
        </p:nvSpPr>
        <p:spPr>
          <a:xfrm>
            <a:off x="1835696" y="241484"/>
            <a:ext cx="4647426" cy="52322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ru-RU" sz="2800" b="1" dirty="0" smtClean="0">
                <a:ln w="11430"/>
                <a:solidFill>
                  <a:srgbClr val="FF0066"/>
                </a:solidFill>
                <a:effectLst>
                  <a:outerShdw blurRad="50800" dist="39000" dir="5460000" algn="tl">
                    <a:srgbClr val="000000">
                      <a:alpha val="38000"/>
                    </a:srgbClr>
                  </a:outerShdw>
                </a:effectLst>
                <a:latin typeface="Comic Sans MS" pitchFamily="66" charset="0"/>
              </a:rPr>
              <a:t>Подбор параметров ИНС</a:t>
            </a:r>
          </a:p>
        </p:txBody>
      </p:sp>
      <p:grpSp>
        <p:nvGrpSpPr>
          <p:cNvPr id="52" name="Группа 51"/>
          <p:cNvGrpSpPr/>
          <p:nvPr/>
        </p:nvGrpSpPr>
        <p:grpSpPr>
          <a:xfrm>
            <a:off x="539553" y="1085652"/>
            <a:ext cx="5832647" cy="1839292"/>
            <a:chOff x="539552" y="1412776"/>
            <a:chExt cx="7084288" cy="2233989"/>
          </a:xfrm>
        </p:grpSpPr>
        <p:sp>
          <p:nvSpPr>
            <p:cNvPr id="5" name="Овал 4"/>
            <p:cNvSpPr/>
            <p:nvPr/>
          </p:nvSpPr>
          <p:spPr>
            <a:xfrm>
              <a:off x="582064" y="1412776"/>
              <a:ext cx="648072" cy="648072"/>
            </a:xfrm>
            <a:prstGeom prst="ellipse">
              <a:avLst/>
            </a:prstGeom>
            <a:noFill/>
            <a:ln w="12700">
              <a:solidFill>
                <a:schemeClr val="tx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p>
          </p:txBody>
        </p:sp>
        <p:sp>
          <p:nvSpPr>
            <p:cNvPr id="6" name="Овал 5"/>
            <p:cNvSpPr/>
            <p:nvPr/>
          </p:nvSpPr>
          <p:spPr>
            <a:xfrm>
              <a:off x="567316" y="2206605"/>
              <a:ext cx="648072" cy="648072"/>
            </a:xfrm>
            <a:prstGeom prst="ellipse">
              <a:avLst/>
            </a:prstGeom>
            <a:noFill/>
            <a:ln w="12700">
              <a:solidFill>
                <a:schemeClr val="tx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p>
          </p:txBody>
        </p:sp>
        <p:sp>
          <p:nvSpPr>
            <p:cNvPr id="7" name="Овал 6"/>
            <p:cNvSpPr/>
            <p:nvPr/>
          </p:nvSpPr>
          <p:spPr>
            <a:xfrm>
              <a:off x="539552" y="2998693"/>
              <a:ext cx="648072" cy="648072"/>
            </a:xfrm>
            <a:prstGeom prst="ellipse">
              <a:avLst/>
            </a:prstGeom>
            <a:noFill/>
            <a:ln w="12700">
              <a:solidFill>
                <a:schemeClr val="tx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p>
          </p:txBody>
        </p:sp>
        <p:sp>
          <p:nvSpPr>
            <p:cNvPr id="8" name="TextBox 7"/>
            <p:cNvSpPr txBox="1"/>
            <p:nvPr/>
          </p:nvSpPr>
          <p:spPr>
            <a:xfrm>
              <a:off x="729806" y="1484784"/>
              <a:ext cx="425222" cy="357767"/>
            </a:xfrm>
            <a:prstGeom prst="rect">
              <a:avLst/>
            </a:prstGeom>
            <a:noFill/>
          </p:spPr>
          <p:txBody>
            <a:bodyPr wrap="none" rtlCol="0">
              <a:spAutoFit/>
            </a:bodyPr>
            <a:lstStyle/>
            <a:p>
              <a:r>
                <a:rPr lang="en-US" sz="1400" dirty="0" smtClean="0"/>
                <a:t>x</a:t>
              </a:r>
              <a:r>
                <a:rPr lang="en-US" sz="1400" baseline="-25000" dirty="0" smtClean="0"/>
                <a:t>1</a:t>
              </a:r>
              <a:endParaRPr lang="ru-RU" sz="1400" baseline="-25000" dirty="0"/>
            </a:p>
          </p:txBody>
        </p:sp>
        <p:sp>
          <p:nvSpPr>
            <p:cNvPr id="9" name="TextBox 8"/>
            <p:cNvSpPr txBox="1"/>
            <p:nvPr/>
          </p:nvSpPr>
          <p:spPr>
            <a:xfrm>
              <a:off x="682806" y="2276872"/>
              <a:ext cx="425222" cy="357767"/>
            </a:xfrm>
            <a:prstGeom prst="rect">
              <a:avLst/>
            </a:prstGeom>
            <a:noFill/>
          </p:spPr>
          <p:txBody>
            <a:bodyPr wrap="none" rtlCol="0">
              <a:spAutoFit/>
            </a:bodyPr>
            <a:lstStyle/>
            <a:p>
              <a:r>
                <a:rPr lang="en-US" sz="1400" dirty="0" smtClean="0"/>
                <a:t>x</a:t>
              </a:r>
              <a:r>
                <a:rPr lang="en-US" sz="1400" baseline="-25000" dirty="0" smtClean="0"/>
                <a:t>2</a:t>
              </a:r>
              <a:endParaRPr lang="ru-RU" sz="1400" baseline="-25000" dirty="0"/>
            </a:p>
          </p:txBody>
        </p:sp>
        <p:sp>
          <p:nvSpPr>
            <p:cNvPr id="10" name="TextBox 9"/>
            <p:cNvSpPr txBox="1"/>
            <p:nvPr/>
          </p:nvSpPr>
          <p:spPr>
            <a:xfrm>
              <a:off x="683568" y="3039342"/>
              <a:ext cx="425222" cy="357767"/>
            </a:xfrm>
            <a:prstGeom prst="rect">
              <a:avLst/>
            </a:prstGeom>
            <a:noFill/>
          </p:spPr>
          <p:txBody>
            <a:bodyPr wrap="none" rtlCol="0">
              <a:spAutoFit/>
            </a:bodyPr>
            <a:lstStyle/>
            <a:p>
              <a:r>
                <a:rPr lang="en-US" sz="1400" dirty="0" smtClean="0"/>
                <a:t>x</a:t>
              </a:r>
              <a:r>
                <a:rPr lang="en-US" sz="1400" baseline="-25000" dirty="0" smtClean="0"/>
                <a:t>3</a:t>
              </a:r>
              <a:endParaRPr lang="ru-RU" sz="1400" baseline="-25000" dirty="0"/>
            </a:p>
          </p:txBody>
        </p:sp>
        <p:sp>
          <p:nvSpPr>
            <p:cNvPr id="11" name="Овал 10"/>
            <p:cNvSpPr/>
            <p:nvPr/>
          </p:nvSpPr>
          <p:spPr>
            <a:xfrm>
              <a:off x="2411759" y="2206605"/>
              <a:ext cx="694421" cy="648072"/>
            </a:xfrm>
            <a:prstGeom prst="ellipse">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p>
          </p:txBody>
        </p:sp>
        <p:cxnSp>
          <p:nvCxnSpPr>
            <p:cNvPr id="12" name="Прямая со стрелкой 11"/>
            <p:cNvCxnSpPr>
              <a:stCxn id="5" idx="6"/>
              <a:endCxn id="11" idx="2"/>
            </p:cNvCxnSpPr>
            <p:nvPr/>
          </p:nvCxnSpPr>
          <p:spPr>
            <a:xfrm>
              <a:off x="1230136" y="1736812"/>
              <a:ext cx="1181623" cy="793829"/>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stCxn id="6" idx="6"/>
              <a:endCxn id="11" idx="2"/>
            </p:cNvCxnSpPr>
            <p:nvPr/>
          </p:nvCxnSpPr>
          <p:spPr>
            <a:xfrm>
              <a:off x="1215388" y="2530641"/>
              <a:ext cx="1196371"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7" idx="6"/>
              <a:endCxn id="11" idx="2"/>
            </p:cNvCxnSpPr>
            <p:nvPr/>
          </p:nvCxnSpPr>
          <p:spPr>
            <a:xfrm flipV="1">
              <a:off x="1187624" y="2530641"/>
              <a:ext cx="1224135" cy="79208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6400666" y="2492896"/>
              <a:ext cx="432048"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876256" y="2348880"/>
              <a:ext cx="747584" cy="357767"/>
            </a:xfrm>
            <a:prstGeom prst="rect">
              <a:avLst/>
            </a:prstGeom>
            <a:noFill/>
          </p:spPr>
          <p:txBody>
            <a:bodyPr wrap="none" rtlCol="0">
              <a:spAutoFit/>
            </a:bodyPr>
            <a:lstStyle/>
            <a:p>
              <a:r>
                <a:rPr lang="en-US" sz="1400" i="1" dirty="0" smtClean="0"/>
                <a:t>h</a:t>
              </a:r>
              <a:r>
                <a:rPr lang="el-GR" sz="1400" i="1" baseline="-25000" dirty="0" smtClean="0"/>
                <a:t>θ</a:t>
              </a:r>
              <a:r>
                <a:rPr lang="en-US" sz="1400" i="1" dirty="0" smtClean="0"/>
                <a:t>(x)</a:t>
              </a:r>
              <a:endParaRPr lang="ru-RU" sz="1400" i="1" dirty="0" smtClean="0"/>
            </a:p>
          </p:txBody>
        </p:sp>
        <p:sp>
          <p:nvSpPr>
            <p:cNvPr id="17" name="Овал 16"/>
            <p:cNvSpPr/>
            <p:nvPr/>
          </p:nvSpPr>
          <p:spPr>
            <a:xfrm>
              <a:off x="2411759" y="1412776"/>
              <a:ext cx="694421" cy="648072"/>
            </a:xfrm>
            <a:prstGeom prst="ellipse">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p>
          </p:txBody>
        </p:sp>
        <p:sp>
          <p:nvSpPr>
            <p:cNvPr id="18" name="Овал 17"/>
            <p:cNvSpPr/>
            <p:nvPr/>
          </p:nvSpPr>
          <p:spPr>
            <a:xfrm>
              <a:off x="2411759" y="2996952"/>
              <a:ext cx="694421" cy="648072"/>
            </a:xfrm>
            <a:prstGeom prst="ellipse">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p>
          </p:txBody>
        </p:sp>
        <p:cxnSp>
          <p:nvCxnSpPr>
            <p:cNvPr id="19" name="Прямая со стрелкой 18"/>
            <p:cNvCxnSpPr>
              <a:stCxn id="7" idx="6"/>
              <a:endCxn id="18" idx="2"/>
            </p:cNvCxnSpPr>
            <p:nvPr/>
          </p:nvCxnSpPr>
          <p:spPr>
            <a:xfrm flipV="1">
              <a:off x="1187624" y="3320988"/>
              <a:ext cx="1224135" cy="174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a:endCxn id="17" idx="2"/>
            </p:cNvCxnSpPr>
            <p:nvPr/>
          </p:nvCxnSpPr>
          <p:spPr>
            <a:xfrm flipV="1">
              <a:off x="1187624" y="1736812"/>
              <a:ext cx="1224135" cy="1584176"/>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stCxn id="6" idx="6"/>
              <a:endCxn id="18" idx="2"/>
            </p:cNvCxnSpPr>
            <p:nvPr/>
          </p:nvCxnSpPr>
          <p:spPr>
            <a:xfrm>
              <a:off x="1215388" y="2530641"/>
              <a:ext cx="1196371" cy="79034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a:endCxn id="17" idx="2"/>
            </p:cNvCxnSpPr>
            <p:nvPr/>
          </p:nvCxnSpPr>
          <p:spPr>
            <a:xfrm flipV="1">
              <a:off x="1187624" y="1736812"/>
              <a:ext cx="1224135" cy="82809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endCxn id="17" idx="2"/>
            </p:cNvCxnSpPr>
            <p:nvPr/>
          </p:nvCxnSpPr>
          <p:spPr>
            <a:xfrm flipV="1">
              <a:off x="1202372" y="1736812"/>
              <a:ext cx="1209387" cy="650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474243" y="1537742"/>
              <a:ext cx="689820" cy="357767"/>
            </a:xfrm>
            <a:prstGeom prst="rect">
              <a:avLst/>
            </a:prstGeom>
            <a:noFill/>
          </p:spPr>
          <p:txBody>
            <a:bodyPr wrap="none" rtlCol="0">
              <a:spAutoFit/>
            </a:bodyPr>
            <a:lstStyle/>
            <a:p>
              <a:r>
                <a:rPr lang="ru-RU" sz="1400" dirty="0" smtClean="0"/>
                <a:t>а</a:t>
              </a:r>
              <a:r>
                <a:rPr lang="en-US" sz="1400" baseline="-25000" dirty="0" smtClean="0"/>
                <a:t>1 </a:t>
              </a:r>
              <a:r>
                <a:rPr lang="ru-RU" sz="1400" baseline="30000" dirty="0" smtClean="0"/>
                <a:t>(2)</a:t>
              </a:r>
              <a:endParaRPr lang="ru-RU" sz="1400" baseline="-25000" dirty="0"/>
            </a:p>
          </p:txBody>
        </p:sp>
        <p:sp>
          <p:nvSpPr>
            <p:cNvPr id="31" name="TextBox 30"/>
            <p:cNvSpPr txBox="1"/>
            <p:nvPr/>
          </p:nvSpPr>
          <p:spPr>
            <a:xfrm>
              <a:off x="2453576" y="2348880"/>
              <a:ext cx="689820" cy="357767"/>
            </a:xfrm>
            <a:prstGeom prst="rect">
              <a:avLst/>
            </a:prstGeom>
            <a:noFill/>
          </p:spPr>
          <p:txBody>
            <a:bodyPr wrap="none" rtlCol="0">
              <a:spAutoFit/>
            </a:bodyPr>
            <a:lstStyle/>
            <a:p>
              <a:r>
                <a:rPr lang="ru-RU" sz="1400" dirty="0" smtClean="0"/>
                <a:t>а</a:t>
              </a:r>
              <a:r>
                <a:rPr lang="ru-RU" sz="1400" baseline="-25000" dirty="0" smtClean="0"/>
                <a:t>2</a:t>
              </a:r>
              <a:r>
                <a:rPr lang="en-US" sz="1400" baseline="-25000" dirty="0" smtClean="0"/>
                <a:t> </a:t>
              </a:r>
              <a:r>
                <a:rPr lang="ru-RU" sz="1400" baseline="30000" dirty="0" smtClean="0"/>
                <a:t>(2)</a:t>
              </a:r>
              <a:endParaRPr lang="ru-RU" sz="1400" baseline="-25000" dirty="0"/>
            </a:p>
          </p:txBody>
        </p:sp>
        <p:sp>
          <p:nvSpPr>
            <p:cNvPr id="32" name="TextBox 31"/>
            <p:cNvSpPr txBox="1"/>
            <p:nvPr/>
          </p:nvSpPr>
          <p:spPr>
            <a:xfrm>
              <a:off x="2411760" y="3140967"/>
              <a:ext cx="689820" cy="357767"/>
            </a:xfrm>
            <a:prstGeom prst="rect">
              <a:avLst/>
            </a:prstGeom>
            <a:noFill/>
          </p:spPr>
          <p:txBody>
            <a:bodyPr wrap="none" rtlCol="0">
              <a:spAutoFit/>
            </a:bodyPr>
            <a:lstStyle/>
            <a:p>
              <a:r>
                <a:rPr lang="ru-RU" sz="1400" dirty="0" smtClean="0"/>
                <a:t>а</a:t>
              </a:r>
              <a:r>
                <a:rPr lang="ru-RU" sz="1400" baseline="-25000" dirty="0" smtClean="0"/>
                <a:t>3</a:t>
              </a:r>
              <a:r>
                <a:rPr lang="en-US" sz="1400" baseline="-25000" dirty="0" smtClean="0"/>
                <a:t> </a:t>
              </a:r>
              <a:r>
                <a:rPr lang="ru-RU" sz="1400" baseline="30000" dirty="0" smtClean="0"/>
                <a:t>(2)</a:t>
              </a:r>
              <a:endParaRPr lang="ru-RU" sz="1400" baseline="-25000" dirty="0"/>
            </a:p>
          </p:txBody>
        </p:sp>
        <p:sp>
          <p:nvSpPr>
            <p:cNvPr id="34" name="Овал 33"/>
            <p:cNvSpPr/>
            <p:nvPr/>
          </p:nvSpPr>
          <p:spPr>
            <a:xfrm>
              <a:off x="4353168" y="2206605"/>
              <a:ext cx="694421" cy="648072"/>
            </a:xfrm>
            <a:prstGeom prst="ellipse">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p>
          </p:txBody>
        </p:sp>
        <p:cxnSp>
          <p:nvCxnSpPr>
            <p:cNvPr id="35" name="Прямая со стрелкой 34"/>
            <p:cNvCxnSpPr>
              <a:endCxn id="34" idx="2"/>
            </p:cNvCxnSpPr>
            <p:nvPr/>
          </p:nvCxnSpPr>
          <p:spPr>
            <a:xfrm>
              <a:off x="3171545" y="1736812"/>
              <a:ext cx="1181623" cy="793829"/>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a:endCxn id="34" idx="2"/>
            </p:cNvCxnSpPr>
            <p:nvPr/>
          </p:nvCxnSpPr>
          <p:spPr>
            <a:xfrm>
              <a:off x="3156797" y="2530641"/>
              <a:ext cx="1196371"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a:endCxn id="34" idx="2"/>
            </p:cNvCxnSpPr>
            <p:nvPr/>
          </p:nvCxnSpPr>
          <p:spPr>
            <a:xfrm flipV="1">
              <a:off x="3129033" y="2530641"/>
              <a:ext cx="1224135" cy="79208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Овал 37"/>
            <p:cNvSpPr/>
            <p:nvPr/>
          </p:nvSpPr>
          <p:spPr>
            <a:xfrm>
              <a:off x="4353168" y="1412776"/>
              <a:ext cx="694421" cy="648072"/>
            </a:xfrm>
            <a:prstGeom prst="ellipse">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p>
          </p:txBody>
        </p:sp>
        <p:sp>
          <p:nvSpPr>
            <p:cNvPr id="39" name="Овал 38"/>
            <p:cNvSpPr/>
            <p:nvPr/>
          </p:nvSpPr>
          <p:spPr>
            <a:xfrm>
              <a:off x="4353168" y="2996952"/>
              <a:ext cx="694421" cy="648072"/>
            </a:xfrm>
            <a:prstGeom prst="ellipse">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p>
          </p:txBody>
        </p:sp>
        <p:cxnSp>
          <p:nvCxnSpPr>
            <p:cNvPr id="40" name="Прямая со стрелкой 39"/>
            <p:cNvCxnSpPr>
              <a:endCxn id="39" idx="2"/>
            </p:cNvCxnSpPr>
            <p:nvPr/>
          </p:nvCxnSpPr>
          <p:spPr>
            <a:xfrm flipV="1">
              <a:off x="3129033" y="3320988"/>
              <a:ext cx="1224135" cy="174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a:endCxn id="38" idx="2"/>
            </p:cNvCxnSpPr>
            <p:nvPr/>
          </p:nvCxnSpPr>
          <p:spPr>
            <a:xfrm flipV="1">
              <a:off x="3129033" y="1736812"/>
              <a:ext cx="1224135" cy="1584176"/>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a:endCxn id="39" idx="2"/>
            </p:cNvCxnSpPr>
            <p:nvPr/>
          </p:nvCxnSpPr>
          <p:spPr>
            <a:xfrm>
              <a:off x="3156797" y="2530641"/>
              <a:ext cx="1196371" cy="79034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p:cNvCxnSpPr>
              <a:endCxn id="38" idx="2"/>
            </p:cNvCxnSpPr>
            <p:nvPr/>
          </p:nvCxnSpPr>
          <p:spPr>
            <a:xfrm flipV="1">
              <a:off x="3129033" y="1736812"/>
              <a:ext cx="1224135" cy="82809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a:endCxn id="38" idx="2"/>
            </p:cNvCxnSpPr>
            <p:nvPr/>
          </p:nvCxnSpPr>
          <p:spPr>
            <a:xfrm flipV="1">
              <a:off x="3143781" y="1736812"/>
              <a:ext cx="1209387" cy="650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p:nvPr/>
          </p:nvCxnSpPr>
          <p:spPr>
            <a:xfrm>
              <a:off x="5001241" y="2492896"/>
              <a:ext cx="720080"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a:stCxn id="38" idx="6"/>
            </p:cNvCxnSpPr>
            <p:nvPr/>
          </p:nvCxnSpPr>
          <p:spPr>
            <a:xfrm>
              <a:off x="5047589" y="1736812"/>
              <a:ext cx="673732" cy="79208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p:cNvCxnSpPr/>
            <p:nvPr/>
          </p:nvCxnSpPr>
          <p:spPr>
            <a:xfrm flipV="1">
              <a:off x="5004048" y="2483014"/>
              <a:ext cx="720080" cy="784659"/>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415652" y="1537742"/>
              <a:ext cx="713657" cy="369332"/>
            </a:xfrm>
            <a:prstGeom prst="rect">
              <a:avLst/>
            </a:prstGeom>
            <a:noFill/>
          </p:spPr>
          <p:txBody>
            <a:bodyPr wrap="none" rtlCol="0">
              <a:spAutoFit/>
            </a:bodyPr>
            <a:lstStyle/>
            <a:p>
              <a:r>
                <a:rPr lang="ru-RU" sz="1400" dirty="0" smtClean="0"/>
                <a:t>а</a:t>
              </a:r>
              <a:r>
                <a:rPr lang="en-US" sz="1400" baseline="-25000" dirty="0" smtClean="0"/>
                <a:t>1 </a:t>
              </a:r>
              <a:r>
                <a:rPr lang="ru-RU" sz="1400" baseline="30000" dirty="0" smtClean="0"/>
                <a:t>(3)</a:t>
              </a:r>
              <a:endParaRPr lang="ru-RU" sz="1400" baseline="-25000" dirty="0"/>
            </a:p>
          </p:txBody>
        </p:sp>
        <p:sp>
          <p:nvSpPr>
            <p:cNvPr id="49" name="TextBox 48"/>
            <p:cNvSpPr txBox="1"/>
            <p:nvPr/>
          </p:nvSpPr>
          <p:spPr>
            <a:xfrm>
              <a:off x="4394985" y="2348880"/>
              <a:ext cx="713657" cy="369332"/>
            </a:xfrm>
            <a:prstGeom prst="rect">
              <a:avLst/>
            </a:prstGeom>
            <a:noFill/>
          </p:spPr>
          <p:txBody>
            <a:bodyPr wrap="none" rtlCol="0">
              <a:spAutoFit/>
            </a:bodyPr>
            <a:lstStyle/>
            <a:p>
              <a:r>
                <a:rPr lang="ru-RU" sz="1400" dirty="0" smtClean="0"/>
                <a:t>а</a:t>
              </a:r>
              <a:r>
                <a:rPr lang="ru-RU" sz="1400" baseline="-25000" dirty="0" smtClean="0"/>
                <a:t>2</a:t>
              </a:r>
              <a:r>
                <a:rPr lang="en-US" sz="1400" baseline="-25000" dirty="0" smtClean="0"/>
                <a:t> </a:t>
              </a:r>
              <a:r>
                <a:rPr lang="ru-RU" sz="1400" baseline="30000" dirty="0" smtClean="0"/>
                <a:t>(3)</a:t>
              </a:r>
              <a:endParaRPr lang="ru-RU" sz="1400" baseline="-25000" dirty="0"/>
            </a:p>
          </p:txBody>
        </p:sp>
        <p:sp>
          <p:nvSpPr>
            <p:cNvPr id="50" name="TextBox 49"/>
            <p:cNvSpPr txBox="1"/>
            <p:nvPr/>
          </p:nvSpPr>
          <p:spPr>
            <a:xfrm>
              <a:off x="4353169" y="3140968"/>
              <a:ext cx="713657" cy="369332"/>
            </a:xfrm>
            <a:prstGeom prst="rect">
              <a:avLst/>
            </a:prstGeom>
            <a:noFill/>
          </p:spPr>
          <p:txBody>
            <a:bodyPr wrap="none" rtlCol="0">
              <a:spAutoFit/>
            </a:bodyPr>
            <a:lstStyle/>
            <a:p>
              <a:r>
                <a:rPr lang="ru-RU" sz="1400" dirty="0" smtClean="0"/>
                <a:t>а</a:t>
              </a:r>
              <a:r>
                <a:rPr lang="ru-RU" sz="1400" baseline="-25000" dirty="0" smtClean="0"/>
                <a:t>3</a:t>
              </a:r>
              <a:r>
                <a:rPr lang="en-US" sz="1400" baseline="-25000" dirty="0" smtClean="0"/>
                <a:t> </a:t>
              </a:r>
              <a:r>
                <a:rPr lang="ru-RU" sz="1400" baseline="30000" dirty="0" smtClean="0"/>
                <a:t>(3)</a:t>
              </a:r>
              <a:endParaRPr lang="ru-RU" sz="1400" baseline="-25000" dirty="0"/>
            </a:p>
          </p:txBody>
        </p:sp>
        <p:sp>
          <p:nvSpPr>
            <p:cNvPr id="51" name="Овал 50"/>
            <p:cNvSpPr/>
            <p:nvPr/>
          </p:nvSpPr>
          <p:spPr>
            <a:xfrm>
              <a:off x="5724128" y="2204864"/>
              <a:ext cx="648072" cy="648072"/>
            </a:xfrm>
            <a:prstGeom prst="ellipse">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p>
          </p:txBody>
        </p:sp>
      </p:grpSp>
      <p:sp>
        <p:nvSpPr>
          <p:cNvPr id="53" name="TextBox 52"/>
          <p:cNvSpPr txBox="1"/>
          <p:nvPr/>
        </p:nvSpPr>
        <p:spPr>
          <a:xfrm>
            <a:off x="539552" y="692696"/>
            <a:ext cx="3286477" cy="369332"/>
          </a:xfrm>
          <a:prstGeom prst="rect">
            <a:avLst/>
          </a:prstGeom>
          <a:noFill/>
        </p:spPr>
        <p:txBody>
          <a:bodyPr wrap="none" rtlCol="0">
            <a:spAutoFit/>
          </a:bodyPr>
          <a:lstStyle/>
          <a:p>
            <a:r>
              <a:rPr lang="ru-RU" dirty="0" smtClean="0"/>
              <a:t>Бинарная классификация</a:t>
            </a:r>
            <a:endParaRPr lang="ru-RU" dirty="0"/>
          </a:p>
        </p:txBody>
      </p:sp>
      <p:sp>
        <p:nvSpPr>
          <p:cNvPr id="54" name="TextBox 53"/>
          <p:cNvSpPr txBox="1"/>
          <p:nvPr/>
        </p:nvSpPr>
        <p:spPr>
          <a:xfrm>
            <a:off x="395536" y="3212976"/>
            <a:ext cx="6408712" cy="1200329"/>
          </a:xfrm>
          <a:prstGeom prst="rect">
            <a:avLst/>
          </a:prstGeom>
          <a:noFill/>
        </p:spPr>
        <p:txBody>
          <a:bodyPr wrap="square" rtlCol="0">
            <a:spAutoFit/>
          </a:bodyPr>
          <a:lstStyle/>
          <a:p>
            <a:r>
              <a:rPr lang="en-US" sz="1600" i="1" dirty="0" smtClean="0">
                <a:latin typeface="Times New Roman" pitchFamily="18" charset="0"/>
                <a:cs typeface="Times New Roman" pitchFamily="18" charset="0"/>
              </a:rPr>
              <a:t>{(x</a:t>
            </a:r>
            <a:r>
              <a:rPr lang="ru-RU" sz="1600" i="1" baseline="30000" dirty="0" smtClean="0">
                <a:latin typeface="Times New Roman" pitchFamily="18" charset="0"/>
                <a:cs typeface="Times New Roman" pitchFamily="18" charset="0"/>
              </a:rPr>
              <a:t>(</a:t>
            </a:r>
            <a:r>
              <a:rPr lang="en-US" sz="1600" i="1" baseline="30000" dirty="0" smtClean="0">
                <a:latin typeface="Times New Roman" pitchFamily="18" charset="0"/>
                <a:cs typeface="Times New Roman" pitchFamily="18" charset="0"/>
              </a:rPr>
              <a:t>1</a:t>
            </a:r>
            <a:r>
              <a:rPr lang="ru-RU" sz="1600" i="1" baseline="30000" dirty="0" smtClean="0">
                <a:latin typeface="Times New Roman" pitchFamily="18" charset="0"/>
                <a:cs typeface="Times New Roman" pitchFamily="18" charset="0"/>
              </a:rPr>
              <a:t>)</a:t>
            </a:r>
            <a:r>
              <a:rPr lang="en-US" sz="1600" i="1" dirty="0" smtClean="0">
                <a:latin typeface="Times New Roman" pitchFamily="18" charset="0"/>
                <a:cs typeface="Times New Roman" pitchFamily="18" charset="0"/>
              </a:rPr>
              <a:t>,</a:t>
            </a:r>
            <a:r>
              <a:rPr lang="en-US" sz="1600" i="1" baseline="30000" dirty="0" smtClean="0">
                <a:latin typeface="Times New Roman" pitchFamily="18" charset="0"/>
                <a:cs typeface="Times New Roman" pitchFamily="18" charset="0"/>
              </a:rPr>
              <a:t> </a:t>
            </a:r>
            <a:r>
              <a:rPr lang="en-US" sz="1600" i="1" dirty="0" smtClean="0">
                <a:latin typeface="Times New Roman" pitchFamily="18" charset="0"/>
                <a:cs typeface="Times New Roman" pitchFamily="18" charset="0"/>
              </a:rPr>
              <a:t>y</a:t>
            </a:r>
            <a:r>
              <a:rPr lang="ru-RU" sz="1600" i="1" baseline="30000" dirty="0" smtClean="0">
                <a:latin typeface="Times New Roman" pitchFamily="18" charset="0"/>
                <a:cs typeface="Times New Roman" pitchFamily="18" charset="0"/>
              </a:rPr>
              <a:t>(</a:t>
            </a:r>
            <a:r>
              <a:rPr lang="en-US" sz="1600" i="1" baseline="30000" dirty="0" smtClean="0">
                <a:latin typeface="Times New Roman" pitchFamily="18" charset="0"/>
                <a:cs typeface="Times New Roman" pitchFamily="18" charset="0"/>
              </a:rPr>
              <a:t>1</a:t>
            </a:r>
            <a:r>
              <a:rPr lang="ru-RU" sz="1600" i="1" baseline="30000" dirty="0" smtClean="0">
                <a:latin typeface="Times New Roman" pitchFamily="18" charset="0"/>
                <a:cs typeface="Times New Roman" pitchFamily="18" charset="0"/>
              </a:rPr>
              <a:t>)</a:t>
            </a:r>
            <a:r>
              <a:rPr lang="en-US" sz="1600" i="1" dirty="0" smtClean="0">
                <a:latin typeface="Times New Roman" pitchFamily="18" charset="0"/>
                <a:cs typeface="Times New Roman" pitchFamily="18" charset="0"/>
              </a:rPr>
              <a:t>), (x</a:t>
            </a:r>
            <a:r>
              <a:rPr lang="ru-RU" sz="1600" i="1" baseline="30000" dirty="0" smtClean="0">
                <a:latin typeface="Times New Roman" pitchFamily="18" charset="0"/>
                <a:cs typeface="Times New Roman" pitchFamily="18" charset="0"/>
              </a:rPr>
              <a:t>(</a:t>
            </a:r>
            <a:r>
              <a:rPr lang="en-US" sz="1600" i="1" baseline="30000" dirty="0" smtClean="0">
                <a:latin typeface="Times New Roman" pitchFamily="18" charset="0"/>
                <a:cs typeface="Times New Roman" pitchFamily="18" charset="0"/>
              </a:rPr>
              <a:t>2</a:t>
            </a:r>
            <a:r>
              <a:rPr lang="ru-RU" sz="1600" i="1" baseline="30000" dirty="0" smtClean="0">
                <a:latin typeface="Times New Roman" pitchFamily="18" charset="0"/>
                <a:cs typeface="Times New Roman" pitchFamily="18" charset="0"/>
              </a:rPr>
              <a:t>)</a:t>
            </a:r>
            <a:r>
              <a:rPr lang="en-US" sz="1600" i="1" dirty="0" smtClean="0">
                <a:latin typeface="Times New Roman" pitchFamily="18" charset="0"/>
                <a:cs typeface="Times New Roman" pitchFamily="18" charset="0"/>
              </a:rPr>
              <a:t>,</a:t>
            </a:r>
            <a:r>
              <a:rPr lang="en-US" sz="1600" i="1" baseline="30000" dirty="0" smtClean="0">
                <a:latin typeface="Times New Roman" pitchFamily="18" charset="0"/>
                <a:cs typeface="Times New Roman" pitchFamily="18" charset="0"/>
              </a:rPr>
              <a:t> </a:t>
            </a:r>
            <a:r>
              <a:rPr lang="en-US" sz="1600" i="1" dirty="0" smtClean="0">
                <a:latin typeface="Times New Roman" pitchFamily="18" charset="0"/>
                <a:cs typeface="Times New Roman" pitchFamily="18" charset="0"/>
              </a:rPr>
              <a:t>y</a:t>
            </a:r>
            <a:r>
              <a:rPr lang="ru-RU" sz="1600" i="1" baseline="30000" dirty="0" smtClean="0">
                <a:latin typeface="Times New Roman" pitchFamily="18" charset="0"/>
                <a:cs typeface="Times New Roman" pitchFamily="18" charset="0"/>
              </a:rPr>
              <a:t>(</a:t>
            </a:r>
            <a:r>
              <a:rPr lang="en-US" sz="1600" i="1" baseline="30000" dirty="0" smtClean="0">
                <a:latin typeface="Times New Roman" pitchFamily="18" charset="0"/>
                <a:cs typeface="Times New Roman" pitchFamily="18" charset="0"/>
              </a:rPr>
              <a:t>2</a:t>
            </a:r>
            <a:r>
              <a:rPr lang="ru-RU" sz="1600" i="1" baseline="30000" dirty="0" smtClean="0">
                <a:latin typeface="Times New Roman" pitchFamily="18" charset="0"/>
                <a:cs typeface="Times New Roman" pitchFamily="18" charset="0"/>
              </a:rPr>
              <a:t>)</a:t>
            </a:r>
            <a:r>
              <a:rPr lang="en-US" sz="1600" i="1" dirty="0" smtClean="0">
                <a:latin typeface="Times New Roman" pitchFamily="18" charset="0"/>
                <a:cs typeface="Times New Roman" pitchFamily="18" charset="0"/>
              </a:rPr>
              <a:t>),…, (x</a:t>
            </a:r>
            <a:r>
              <a:rPr lang="ru-RU" sz="1600" i="1" baseline="30000" dirty="0" smtClean="0">
                <a:latin typeface="Times New Roman" pitchFamily="18" charset="0"/>
                <a:cs typeface="Times New Roman" pitchFamily="18" charset="0"/>
              </a:rPr>
              <a:t>(</a:t>
            </a:r>
            <a:r>
              <a:rPr lang="en-US" sz="1600" i="1" baseline="30000" dirty="0" smtClean="0">
                <a:latin typeface="Times New Roman" pitchFamily="18" charset="0"/>
                <a:cs typeface="Times New Roman" pitchFamily="18" charset="0"/>
              </a:rPr>
              <a:t>m</a:t>
            </a:r>
            <a:r>
              <a:rPr lang="ru-RU" sz="1600" i="1" baseline="30000" dirty="0" smtClean="0">
                <a:latin typeface="Times New Roman" pitchFamily="18" charset="0"/>
                <a:cs typeface="Times New Roman" pitchFamily="18" charset="0"/>
              </a:rPr>
              <a:t>)</a:t>
            </a:r>
            <a:r>
              <a:rPr lang="en-US" sz="1600" i="1" dirty="0" smtClean="0">
                <a:latin typeface="Times New Roman" pitchFamily="18" charset="0"/>
                <a:cs typeface="Times New Roman" pitchFamily="18" charset="0"/>
              </a:rPr>
              <a:t>,</a:t>
            </a:r>
            <a:r>
              <a:rPr lang="en-US" sz="1600" i="1" baseline="30000" dirty="0" smtClean="0">
                <a:latin typeface="Times New Roman" pitchFamily="18" charset="0"/>
                <a:cs typeface="Times New Roman" pitchFamily="18" charset="0"/>
              </a:rPr>
              <a:t> </a:t>
            </a:r>
            <a:r>
              <a:rPr lang="en-US" sz="1600" i="1" dirty="0" smtClean="0">
                <a:latin typeface="Times New Roman" pitchFamily="18" charset="0"/>
                <a:cs typeface="Times New Roman" pitchFamily="18" charset="0"/>
              </a:rPr>
              <a:t>y</a:t>
            </a:r>
            <a:r>
              <a:rPr lang="ru-RU" sz="1600" i="1" baseline="30000" dirty="0" smtClean="0">
                <a:latin typeface="Times New Roman" pitchFamily="18" charset="0"/>
                <a:cs typeface="Times New Roman" pitchFamily="18" charset="0"/>
              </a:rPr>
              <a:t>(</a:t>
            </a:r>
            <a:r>
              <a:rPr lang="en-US" sz="1600" i="1" baseline="30000" dirty="0" smtClean="0">
                <a:latin typeface="Times New Roman" pitchFamily="18" charset="0"/>
                <a:cs typeface="Times New Roman" pitchFamily="18" charset="0"/>
              </a:rPr>
              <a:t>m</a:t>
            </a:r>
            <a:r>
              <a:rPr lang="ru-RU" sz="1600" i="1" baseline="30000" dirty="0" smtClean="0">
                <a:latin typeface="Times New Roman" pitchFamily="18" charset="0"/>
                <a:cs typeface="Times New Roman" pitchFamily="18" charset="0"/>
              </a:rPr>
              <a:t>)</a:t>
            </a:r>
            <a:r>
              <a:rPr lang="en-US" sz="1600" i="1" dirty="0" smtClean="0">
                <a:latin typeface="Times New Roman" pitchFamily="18" charset="0"/>
                <a:cs typeface="Times New Roman" pitchFamily="18" charset="0"/>
              </a:rPr>
              <a:t>)}</a:t>
            </a:r>
          </a:p>
          <a:p>
            <a:r>
              <a:rPr lang="en-US" sz="1400" b="1" i="1" dirty="0" smtClean="0">
                <a:latin typeface="Times New Roman" pitchFamily="18" charset="0"/>
                <a:cs typeface="Times New Roman" pitchFamily="18" charset="0"/>
              </a:rPr>
              <a:t>L </a:t>
            </a:r>
            <a:r>
              <a:rPr lang="en-US"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количество слоев в сети;</a:t>
            </a:r>
          </a:p>
          <a:p>
            <a:r>
              <a:rPr lang="en-US" sz="1400" b="1" i="1" dirty="0" err="1" smtClean="0">
                <a:latin typeface="Times New Roman" pitchFamily="18" charset="0"/>
                <a:cs typeface="Times New Roman" pitchFamily="18" charset="0"/>
              </a:rPr>
              <a:t>S</a:t>
            </a:r>
            <a:r>
              <a:rPr lang="en-US" sz="1400" b="1" i="1" baseline="-25000" dirty="0" err="1" smtClean="0">
                <a:latin typeface="Times New Roman" pitchFamily="18" charset="0"/>
                <a:cs typeface="Times New Roman" pitchFamily="18" charset="0"/>
              </a:rPr>
              <a:t>l</a:t>
            </a:r>
            <a:r>
              <a:rPr lang="en-US" sz="1400" dirty="0" smtClean="0">
                <a:latin typeface="Times New Roman" pitchFamily="18" charset="0"/>
                <a:cs typeface="Times New Roman" pitchFamily="18" charset="0"/>
              </a:rPr>
              <a:t> = </a:t>
            </a:r>
            <a:r>
              <a:rPr lang="ru-RU" sz="1400" dirty="0" smtClean="0">
                <a:latin typeface="Times New Roman" pitchFamily="18" charset="0"/>
                <a:cs typeface="Times New Roman" pitchFamily="18" charset="0"/>
              </a:rPr>
              <a:t>количество нейронов в слое </a:t>
            </a:r>
            <a:r>
              <a:rPr lang="en-US" sz="1400" b="1" i="1" dirty="0" smtClean="0">
                <a:latin typeface="Times New Roman" pitchFamily="18" charset="0"/>
                <a:cs typeface="Times New Roman" pitchFamily="18" charset="0"/>
              </a:rPr>
              <a:t>l</a:t>
            </a:r>
            <a:r>
              <a:rPr lang="en-US" sz="1400" dirty="0" smtClean="0">
                <a:latin typeface="Times New Roman" pitchFamily="18" charset="0"/>
                <a:cs typeface="Times New Roman" pitchFamily="18" charset="0"/>
              </a:rPr>
              <a:t>;</a:t>
            </a:r>
          </a:p>
          <a:p>
            <a:r>
              <a:rPr lang="en-US" sz="1400" dirty="0" smtClean="0">
                <a:latin typeface="Times New Roman" pitchFamily="18" charset="0"/>
                <a:cs typeface="Times New Roman" pitchFamily="18" charset="0"/>
              </a:rPr>
              <a:t>k – </a:t>
            </a:r>
            <a:r>
              <a:rPr lang="ru-RU" sz="1400" dirty="0" smtClean="0">
                <a:latin typeface="Times New Roman" pitchFamily="18" charset="0"/>
                <a:cs typeface="Times New Roman" pitchFamily="18" charset="0"/>
              </a:rPr>
              <a:t>количество нейронов в выходном слое (при мульти классификации)</a:t>
            </a:r>
            <a:endParaRPr lang="en-US" sz="1400" dirty="0" smtClean="0">
              <a:latin typeface="Times New Roman" pitchFamily="18" charset="0"/>
              <a:cs typeface="Times New Roman" pitchFamily="18" charset="0"/>
            </a:endParaRPr>
          </a:p>
          <a:p>
            <a:r>
              <a:rPr lang="en-US" sz="1400" b="1" i="1" dirty="0" smtClean="0">
                <a:latin typeface="Times New Roman" pitchFamily="18" charset="0"/>
                <a:cs typeface="Times New Roman" pitchFamily="18" charset="0"/>
              </a:rPr>
              <a:t>y </a:t>
            </a:r>
            <a:r>
              <a:rPr lang="en-US" sz="1400" i="1" dirty="0" smtClean="0">
                <a:latin typeface="Times New Roman" pitchFamily="18" charset="0"/>
                <a:cs typeface="Times New Roman" pitchFamily="18" charset="0"/>
              </a:rPr>
              <a:t>= 0 </a:t>
            </a:r>
            <a:r>
              <a:rPr lang="ru-RU" sz="1400" dirty="0" smtClean="0">
                <a:latin typeface="Times New Roman" pitchFamily="18" charset="0"/>
                <a:cs typeface="Times New Roman" pitchFamily="18" charset="0"/>
              </a:rPr>
              <a:t>или </a:t>
            </a:r>
            <a:r>
              <a:rPr lang="ru-RU" sz="1400" i="1" dirty="0" smtClean="0">
                <a:latin typeface="Times New Roman" pitchFamily="18" charset="0"/>
                <a:cs typeface="Times New Roman" pitchFamily="18" charset="0"/>
              </a:rPr>
              <a:t>1</a:t>
            </a:r>
            <a:r>
              <a:rPr lang="en-US" sz="1400" dirty="0" smtClean="0">
                <a:latin typeface="Times New Roman" pitchFamily="18" charset="0"/>
                <a:cs typeface="Times New Roman" pitchFamily="18" charset="0"/>
              </a:rPr>
              <a:t> </a:t>
            </a:r>
            <a:r>
              <a:rPr lang="en-US" sz="1400" baseline="30000" dirty="0" smtClean="0">
                <a:latin typeface="Times New Roman" pitchFamily="18" charset="0"/>
                <a:cs typeface="Times New Roman" pitchFamily="18" charset="0"/>
              </a:rPr>
              <a:t> </a:t>
            </a:r>
            <a:endParaRPr lang="ru-RU" sz="1400" baseline="-25000" dirty="0">
              <a:latin typeface="Times New Roman" pitchFamily="18" charset="0"/>
              <a:cs typeface="Times New Roman" pitchFamily="18" charset="0"/>
            </a:endParaRPr>
          </a:p>
        </p:txBody>
      </p:sp>
      <p:pic>
        <p:nvPicPr>
          <p:cNvPr id="55"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796136" y="2348880"/>
            <a:ext cx="1743075" cy="504825"/>
          </a:xfrm>
          <a:prstGeom prst="rect">
            <a:avLst/>
          </a:prstGeom>
          <a:noFill/>
        </p:spPr>
      </p:pic>
      <p:sp>
        <p:nvSpPr>
          <p:cNvPr id="56" name="TextBox 55"/>
          <p:cNvSpPr txBox="1"/>
          <p:nvPr/>
        </p:nvSpPr>
        <p:spPr>
          <a:xfrm>
            <a:off x="755576" y="4365104"/>
            <a:ext cx="5575565" cy="369332"/>
          </a:xfrm>
          <a:prstGeom prst="rect">
            <a:avLst/>
          </a:prstGeom>
          <a:noFill/>
        </p:spPr>
        <p:txBody>
          <a:bodyPr wrap="none" rtlCol="0">
            <a:spAutoFit/>
          </a:bodyPr>
          <a:lstStyle/>
          <a:p>
            <a:r>
              <a:rPr lang="ru-RU" dirty="0" smtClean="0"/>
              <a:t>Цель: Требуется выбрать значения </a:t>
            </a:r>
            <a:r>
              <a:rPr lang="ru-RU" i="1" dirty="0" err="1" smtClean="0"/>
              <a:t>θ </a:t>
            </a:r>
            <a:r>
              <a:rPr lang="ru-RU" i="1" dirty="0" smtClean="0"/>
              <a:t>(веса) </a:t>
            </a:r>
            <a:endParaRPr lang="ru-RU" i="1" dirty="0"/>
          </a:p>
        </p:txBody>
      </p:sp>
      <p:sp>
        <p:nvSpPr>
          <p:cNvPr id="501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0179" name="Rectangle 3"/>
          <p:cNvSpPr>
            <a:spLocks noChangeArrowheads="1"/>
          </p:cNvSpPr>
          <p:nvPr/>
        </p:nvSpPr>
        <p:spPr bwMode="auto">
          <a:xfrm>
            <a:off x="0" y="1771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62" name="Прямая со стрелкой 61"/>
          <p:cNvCxnSpPr/>
          <p:nvPr/>
        </p:nvCxnSpPr>
        <p:spPr>
          <a:xfrm>
            <a:off x="4067944" y="5805264"/>
            <a:ext cx="43204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4572000" y="5661248"/>
            <a:ext cx="619080" cy="369332"/>
          </a:xfrm>
          <a:prstGeom prst="rect">
            <a:avLst/>
          </a:prstGeom>
          <a:noFill/>
        </p:spPr>
        <p:txBody>
          <a:bodyPr wrap="none" rtlCol="0">
            <a:spAutoFit/>
          </a:bodyPr>
          <a:lstStyle/>
          <a:p>
            <a:r>
              <a:rPr lang="en-US" dirty="0" smtClean="0"/>
              <a:t>min</a:t>
            </a:r>
            <a:endParaRPr lang="ru-RU" dirty="0"/>
          </a:p>
        </p:txBody>
      </p:sp>
      <p:sp>
        <p:nvSpPr>
          <p:cNvPr id="64" name="Прямоугольник 63"/>
          <p:cNvSpPr/>
          <p:nvPr/>
        </p:nvSpPr>
        <p:spPr>
          <a:xfrm>
            <a:off x="1835696" y="5445224"/>
            <a:ext cx="1944216" cy="864096"/>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1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0182" name="Rectangle 6"/>
          <p:cNvSpPr>
            <a:spLocks noChangeArrowheads="1"/>
          </p:cNvSpPr>
          <p:nvPr/>
        </p:nvSpPr>
        <p:spPr bwMode="auto">
          <a:xfrm>
            <a:off x="-539750" y="1962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9" name="TextBox 68"/>
          <p:cNvSpPr txBox="1"/>
          <p:nvPr/>
        </p:nvSpPr>
        <p:spPr>
          <a:xfrm>
            <a:off x="4427984" y="6021288"/>
            <a:ext cx="3097323" cy="369332"/>
          </a:xfrm>
          <a:prstGeom prst="rect">
            <a:avLst/>
          </a:prstGeom>
          <a:noFill/>
        </p:spPr>
        <p:txBody>
          <a:bodyPr wrap="none" rtlCol="0">
            <a:spAutoFit/>
          </a:bodyPr>
          <a:lstStyle/>
          <a:p>
            <a:r>
              <a:rPr lang="ru-RU" dirty="0" smtClean="0"/>
              <a:t>Регуляционный элемент</a:t>
            </a:r>
            <a:endParaRPr lang="ru-RU" dirty="0"/>
          </a:p>
        </p:txBody>
      </p:sp>
      <p:cxnSp>
        <p:nvCxnSpPr>
          <p:cNvPr id="71" name="Прямая со стрелкой 70"/>
          <p:cNvCxnSpPr/>
          <p:nvPr/>
        </p:nvCxnSpPr>
        <p:spPr>
          <a:xfrm flipH="1" flipV="1">
            <a:off x="3923928" y="5949280"/>
            <a:ext cx="432048" cy="288032"/>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100392" y="6111875"/>
            <a:ext cx="705136" cy="365125"/>
          </a:xfrm>
        </p:spPr>
        <p:txBody>
          <a:bodyPr vert="horz" anchor="b"/>
          <a:lstStyle/>
          <a:p>
            <a:fld id="{725C68B6-61C2-468F-89AB-4B9F7531AA68}" type="slidenum">
              <a:rPr lang="ru-RU" sz="1800" b="1" smtClean="0">
                <a:solidFill>
                  <a:schemeClr val="tx1">
                    <a:lumMod val="95000"/>
                    <a:lumOff val="5000"/>
                  </a:schemeClr>
                </a:solidFill>
              </a:rPr>
              <a:pPr/>
              <a:t>11</a:t>
            </a:fld>
            <a:endParaRPr lang="ru-RU" sz="1800" b="1">
              <a:solidFill>
                <a:schemeClr val="tx1">
                  <a:lumMod val="95000"/>
                  <a:lumOff val="5000"/>
                </a:schemeClr>
              </a:solidFill>
            </a:endParaRPr>
          </a:p>
        </p:txBody>
      </p:sp>
      <p:sp>
        <p:nvSpPr>
          <p:cNvPr id="3" name="TextBox 2"/>
          <p:cNvSpPr txBox="1"/>
          <p:nvPr/>
        </p:nvSpPr>
        <p:spPr>
          <a:xfrm>
            <a:off x="2555776" y="332656"/>
            <a:ext cx="2767104" cy="52322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ru-RU" sz="2800" b="1" dirty="0" smtClean="0">
                <a:ln w="11430"/>
                <a:solidFill>
                  <a:srgbClr val="FF0066"/>
                </a:solidFill>
                <a:effectLst>
                  <a:outerShdw blurRad="50800" dist="39000" dir="5460000" algn="tl">
                    <a:srgbClr val="000000">
                      <a:alpha val="38000"/>
                    </a:srgbClr>
                  </a:outerShdw>
                </a:effectLst>
                <a:latin typeface="Comic Sans MS" pitchFamily="66" charset="0"/>
              </a:rPr>
              <a:t>Регуляризация</a:t>
            </a:r>
          </a:p>
        </p:txBody>
      </p:sp>
      <p:pic>
        <p:nvPicPr>
          <p:cNvPr id="64514" name="Picture 2"/>
          <p:cNvPicPr>
            <a:picLocks noChangeAspect="1" noChangeArrowheads="1"/>
          </p:cNvPicPr>
          <p:nvPr/>
        </p:nvPicPr>
        <p:blipFill>
          <a:blip r:embed="rId3" cstate="print"/>
          <a:srcRect/>
          <a:stretch>
            <a:fillRect/>
          </a:stretch>
        </p:blipFill>
        <p:spPr bwMode="auto">
          <a:xfrm>
            <a:off x="323528" y="1484784"/>
            <a:ext cx="7919095" cy="2933645"/>
          </a:xfrm>
          <a:prstGeom prst="rect">
            <a:avLst/>
          </a:prstGeom>
          <a:noFill/>
          <a:ln w="9525">
            <a:noFill/>
            <a:miter lim="800000"/>
            <a:headEnd/>
            <a:tailEnd/>
          </a:ln>
        </p:spPr>
      </p:pic>
      <p:sp>
        <p:nvSpPr>
          <p:cNvPr id="5" name="TextBox 4"/>
          <p:cNvSpPr txBox="1"/>
          <p:nvPr/>
        </p:nvSpPr>
        <p:spPr>
          <a:xfrm>
            <a:off x="539552" y="908720"/>
            <a:ext cx="5423280" cy="369332"/>
          </a:xfrm>
          <a:prstGeom prst="rect">
            <a:avLst/>
          </a:prstGeom>
          <a:noFill/>
        </p:spPr>
        <p:txBody>
          <a:bodyPr wrap="none" rtlCol="0">
            <a:spAutoFit/>
          </a:bodyPr>
          <a:lstStyle/>
          <a:p>
            <a:pPr>
              <a:buFont typeface="Arial" pitchFamily="34" charset="0"/>
              <a:buChar char="•"/>
            </a:pPr>
            <a:r>
              <a:rPr lang="ru-RU" dirty="0" smtClean="0"/>
              <a:t> один из способов избежать переобучения</a:t>
            </a:r>
            <a:endParaRPr lang="ru-RU" dirty="0"/>
          </a:p>
        </p:txBody>
      </p:sp>
      <p:sp>
        <p:nvSpPr>
          <p:cNvPr id="6" name="TextBox 5"/>
          <p:cNvSpPr txBox="1"/>
          <p:nvPr/>
        </p:nvSpPr>
        <p:spPr>
          <a:xfrm>
            <a:off x="827584" y="4653136"/>
            <a:ext cx="6024406" cy="1200329"/>
          </a:xfrm>
          <a:prstGeom prst="rect">
            <a:avLst/>
          </a:prstGeom>
          <a:noFill/>
        </p:spPr>
        <p:txBody>
          <a:bodyPr wrap="none" rtlCol="0">
            <a:spAutoFit/>
          </a:bodyPr>
          <a:lstStyle/>
          <a:p>
            <a:r>
              <a:rPr lang="ru-RU" dirty="0" smtClean="0"/>
              <a:t>Цель:</a:t>
            </a:r>
            <a:r>
              <a:rPr lang="en-US" dirty="0" smtClean="0"/>
              <a:t> </a:t>
            </a:r>
            <a:r>
              <a:rPr lang="ru-RU" dirty="0" smtClean="0"/>
              <a:t>путем </a:t>
            </a:r>
            <a:r>
              <a:rPr lang="ru-RU" dirty="0" err="1" smtClean="0"/>
              <a:t>пенализирования</a:t>
            </a:r>
            <a:r>
              <a:rPr lang="ru-RU" dirty="0" smtClean="0"/>
              <a:t> значений </a:t>
            </a:r>
            <a:r>
              <a:rPr lang="el-GR" i="1" dirty="0" smtClean="0"/>
              <a:t>θ</a:t>
            </a:r>
            <a:r>
              <a:rPr lang="en-US" i="1" baseline="-25000" dirty="0" err="1" smtClean="0"/>
              <a:t>ji</a:t>
            </a:r>
            <a:r>
              <a:rPr lang="ru-RU" dirty="0" smtClean="0"/>
              <a:t> =&gt;</a:t>
            </a:r>
            <a:endParaRPr lang="en-US" dirty="0" smtClean="0"/>
          </a:p>
          <a:p>
            <a:endParaRPr lang="en-US" dirty="0" smtClean="0"/>
          </a:p>
          <a:p>
            <a:pPr>
              <a:buFont typeface="Arial" pitchFamily="34" charset="0"/>
              <a:buChar char="•"/>
            </a:pPr>
            <a:r>
              <a:rPr lang="en-US" dirty="0" smtClean="0"/>
              <a:t> </a:t>
            </a:r>
            <a:r>
              <a:rPr lang="ru-RU" dirty="0" smtClean="0"/>
              <a:t>упростить функцию</a:t>
            </a:r>
            <a:endParaRPr lang="en-US" dirty="0" smtClean="0"/>
          </a:p>
          <a:p>
            <a:pPr>
              <a:buFont typeface="Arial" pitchFamily="34" charset="0"/>
              <a:buChar char="•"/>
            </a:pPr>
            <a:r>
              <a:rPr lang="en-US" dirty="0" smtClean="0"/>
              <a:t> </a:t>
            </a:r>
            <a:r>
              <a:rPr lang="ru-RU" dirty="0" smtClean="0"/>
              <a:t>получить более плавную функцию</a:t>
            </a:r>
            <a:endParaRPr lang="ru-RU" dirty="0"/>
          </a:p>
        </p:txBody>
      </p:sp>
      <p:cxnSp>
        <p:nvCxnSpPr>
          <p:cNvPr id="8" name="Прямая соединительная линия 7"/>
          <p:cNvCxnSpPr/>
          <p:nvPr/>
        </p:nvCxnSpPr>
        <p:spPr>
          <a:xfrm flipV="1">
            <a:off x="6444208" y="3789040"/>
            <a:ext cx="1800200" cy="57606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6516216" y="3789040"/>
            <a:ext cx="1872208" cy="57606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7812360" y="6111875"/>
            <a:ext cx="993168" cy="365125"/>
          </a:xfrm>
        </p:spPr>
        <p:txBody>
          <a:bodyPr vert="horz" anchor="b"/>
          <a:lstStyle/>
          <a:p>
            <a:fld id="{725C68B6-61C2-468F-89AB-4B9F7531AA68}" type="slidenum">
              <a:rPr lang="ru-RU" sz="1800" b="1" smtClean="0">
                <a:solidFill>
                  <a:schemeClr val="tx1">
                    <a:lumMod val="95000"/>
                    <a:lumOff val="5000"/>
                  </a:schemeClr>
                </a:solidFill>
              </a:rPr>
              <a:pPr/>
              <a:t>12</a:t>
            </a:fld>
            <a:endParaRPr lang="ru-RU" sz="1800" b="1">
              <a:solidFill>
                <a:schemeClr val="tx1">
                  <a:lumMod val="95000"/>
                  <a:lumOff val="5000"/>
                </a:schemeClr>
              </a:solidFill>
            </a:endParaRPr>
          </a:p>
        </p:txBody>
      </p:sp>
      <p:sp>
        <p:nvSpPr>
          <p:cNvPr id="3" name="TextBox 2"/>
          <p:cNvSpPr txBox="1"/>
          <p:nvPr/>
        </p:nvSpPr>
        <p:spPr>
          <a:xfrm>
            <a:off x="1857356" y="357166"/>
            <a:ext cx="5678157" cy="52322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ru-RU" sz="2800" b="1" dirty="0" smtClean="0">
                <a:ln w="11430"/>
                <a:solidFill>
                  <a:srgbClr val="FF0066"/>
                </a:solidFill>
                <a:effectLst>
                  <a:outerShdw blurRad="50800" dist="39000" dir="5460000" algn="tl">
                    <a:srgbClr val="000000">
                      <a:alpha val="38000"/>
                    </a:srgbClr>
                  </a:outerShdw>
                </a:effectLst>
                <a:latin typeface="Comic Sans MS" pitchFamily="66" charset="0"/>
              </a:rPr>
              <a:t>1. Метод градиентного спуска</a:t>
            </a:r>
          </a:p>
        </p:txBody>
      </p:sp>
      <p:pic>
        <p:nvPicPr>
          <p:cNvPr id="1026" name="Picture 2"/>
          <p:cNvPicPr>
            <a:picLocks noChangeAspect="1" noChangeArrowheads="1"/>
          </p:cNvPicPr>
          <p:nvPr/>
        </p:nvPicPr>
        <p:blipFill>
          <a:blip r:embed="rId2" cstate="print"/>
          <a:srcRect/>
          <a:stretch>
            <a:fillRect/>
          </a:stretch>
        </p:blipFill>
        <p:spPr bwMode="auto">
          <a:xfrm>
            <a:off x="5072066" y="1130227"/>
            <a:ext cx="1285884" cy="512823"/>
          </a:xfrm>
          <a:prstGeom prst="rect">
            <a:avLst/>
          </a:prstGeom>
          <a:noFill/>
          <a:ln w="9525">
            <a:noFill/>
            <a:miter lim="800000"/>
            <a:headEnd/>
            <a:tailEnd/>
          </a:ln>
          <a:effectLst/>
        </p:spPr>
      </p:pic>
      <p:sp>
        <p:nvSpPr>
          <p:cNvPr id="5" name="TextBox 4"/>
          <p:cNvSpPr txBox="1"/>
          <p:nvPr/>
        </p:nvSpPr>
        <p:spPr>
          <a:xfrm>
            <a:off x="500034" y="1201665"/>
            <a:ext cx="4272323" cy="369332"/>
          </a:xfrm>
          <a:prstGeom prst="rect">
            <a:avLst/>
          </a:prstGeom>
          <a:noFill/>
        </p:spPr>
        <p:txBody>
          <a:bodyPr wrap="none" rtlCol="0">
            <a:spAutoFit/>
          </a:bodyPr>
          <a:lstStyle/>
          <a:p>
            <a:r>
              <a:rPr lang="ru-RU" dirty="0" smtClean="0"/>
              <a:t>Предположим у нас есть функция</a:t>
            </a:r>
            <a:endParaRPr lang="ru-RU" dirty="0"/>
          </a:p>
        </p:txBody>
      </p:sp>
      <p:sp>
        <p:nvSpPr>
          <p:cNvPr id="6" name="TextBox 5"/>
          <p:cNvSpPr txBox="1"/>
          <p:nvPr/>
        </p:nvSpPr>
        <p:spPr>
          <a:xfrm>
            <a:off x="500034" y="1785926"/>
            <a:ext cx="5370381" cy="369332"/>
          </a:xfrm>
          <a:prstGeom prst="rect">
            <a:avLst/>
          </a:prstGeom>
          <a:noFill/>
        </p:spPr>
        <p:txBody>
          <a:bodyPr wrap="none" rtlCol="0">
            <a:spAutoFit/>
          </a:bodyPr>
          <a:lstStyle/>
          <a:p>
            <a:r>
              <a:rPr lang="ru-RU" dirty="0" smtClean="0"/>
              <a:t>Задача: минимизировать данную функцию</a:t>
            </a:r>
            <a:endParaRPr lang="ru-RU" dirty="0"/>
          </a:p>
        </p:txBody>
      </p:sp>
      <p:pic>
        <p:nvPicPr>
          <p:cNvPr id="1027" name="Picture 3"/>
          <p:cNvPicPr>
            <a:picLocks noChangeAspect="1" noChangeArrowheads="1"/>
          </p:cNvPicPr>
          <p:nvPr/>
        </p:nvPicPr>
        <p:blipFill>
          <a:blip r:embed="rId3" cstate="print"/>
          <a:srcRect/>
          <a:stretch>
            <a:fillRect/>
          </a:stretch>
        </p:blipFill>
        <p:spPr bwMode="auto">
          <a:xfrm>
            <a:off x="6000760" y="1643050"/>
            <a:ext cx="2071701" cy="670030"/>
          </a:xfrm>
          <a:prstGeom prst="rect">
            <a:avLst/>
          </a:prstGeom>
          <a:noFill/>
          <a:ln w="9525">
            <a:noFill/>
            <a:miter lim="800000"/>
            <a:headEnd/>
            <a:tailEnd/>
          </a:ln>
          <a:effectLst/>
        </p:spPr>
      </p:pic>
      <p:sp>
        <p:nvSpPr>
          <p:cNvPr id="8" name="TextBox 7"/>
          <p:cNvSpPr txBox="1"/>
          <p:nvPr/>
        </p:nvSpPr>
        <p:spPr>
          <a:xfrm>
            <a:off x="500034" y="2786058"/>
            <a:ext cx="7350089" cy="2169825"/>
          </a:xfrm>
          <a:prstGeom prst="rect">
            <a:avLst/>
          </a:prstGeom>
          <a:noFill/>
        </p:spPr>
        <p:txBody>
          <a:bodyPr wrap="none" rtlCol="0">
            <a:spAutoFit/>
          </a:bodyPr>
          <a:lstStyle/>
          <a:p>
            <a:pPr>
              <a:lnSpc>
                <a:spcPct val="150000"/>
              </a:lnSpc>
            </a:pPr>
            <a:r>
              <a:rPr lang="ru-RU" dirty="0" smtClean="0"/>
              <a:t>Алгоритм:</a:t>
            </a:r>
          </a:p>
          <a:p>
            <a:pPr>
              <a:lnSpc>
                <a:spcPct val="150000"/>
              </a:lnSpc>
            </a:pPr>
            <a:endParaRPr lang="ru-RU" dirty="0" smtClean="0"/>
          </a:p>
          <a:p>
            <a:pPr marL="342900" indent="-342900">
              <a:lnSpc>
                <a:spcPct val="150000"/>
              </a:lnSpc>
              <a:buAutoNum type="arabicPeriod"/>
            </a:pPr>
            <a:r>
              <a:rPr lang="ru-RU" dirty="0" smtClean="0"/>
              <a:t>Инициализировать значения </a:t>
            </a:r>
            <a:r>
              <a:rPr lang="el-GR" i="1" dirty="0" smtClean="0"/>
              <a:t>θ</a:t>
            </a:r>
            <a:r>
              <a:rPr lang="ru-RU" i="1" baseline="-25000" dirty="0" smtClean="0"/>
              <a:t>0</a:t>
            </a:r>
            <a:r>
              <a:rPr lang="ru-RU" i="1" dirty="0" smtClean="0"/>
              <a:t>, </a:t>
            </a:r>
            <a:r>
              <a:rPr lang="el-GR" i="1" dirty="0" smtClean="0"/>
              <a:t>θ</a:t>
            </a:r>
            <a:r>
              <a:rPr lang="ru-RU" i="1" baseline="-25000" dirty="0" smtClean="0"/>
              <a:t>1</a:t>
            </a:r>
            <a:r>
              <a:rPr lang="ru-RU" i="1" dirty="0" smtClean="0"/>
              <a:t> </a:t>
            </a:r>
            <a:r>
              <a:rPr lang="ru-RU" dirty="0" smtClean="0"/>
              <a:t>случайным образом</a:t>
            </a:r>
          </a:p>
          <a:p>
            <a:pPr marL="342900" indent="-342900">
              <a:lnSpc>
                <a:spcPct val="150000"/>
              </a:lnSpc>
              <a:buAutoNum type="arabicPeriod"/>
            </a:pPr>
            <a:r>
              <a:rPr lang="ru-RU" dirty="0" smtClean="0"/>
              <a:t>Изменять значения </a:t>
            </a:r>
            <a:r>
              <a:rPr lang="el-GR" i="1" dirty="0" smtClean="0"/>
              <a:t>θ</a:t>
            </a:r>
            <a:r>
              <a:rPr lang="ru-RU" i="1" baseline="-25000" dirty="0" smtClean="0"/>
              <a:t>0</a:t>
            </a:r>
            <a:r>
              <a:rPr lang="ru-RU" i="1" dirty="0" smtClean="0"/>
              <a:t>, </a:t>
            </a:r>
            <a:r>
              <a:rPr lang="el-GR" i="1" dirty="0" smtClean="0"/>
              <a:t>θ</a:t>
            </a:r>
            <a:r>
              <a:rPr lang="ru-RU" i="1" baseline="-25000" dirty="0" smtClean="0"/>
              <a:t>1</a:t>
            </a:r>
            <a:r>
              <a:rPr lang="ru-RU" i="1" dirty="0" smtClean="0"/>
              <a:t> </a:t>
            </a:r>
            <a:r>
              <a:rPr lang="ru-RU" dirty="0" smtClean="0"/>
              <a:t>для минимизации функции</a:t>
            </a:r>
          </a:p>
          <a:p>
            <a:pPr marL="342900" indent="-342900">
              <a:lnSpc>
                <a:spcPct val="150000"/>
              </a:lnSpc>
            </a:pPr>
            <a:r>
              <a:rPr lang="ru-RU" dirty="0" smtClean="0"/>
              <a:t>	до тех пор пока не будет достигнут локальный минимум</a:t>
            </a:r>
          </a:p>
        </p:txBody>
      </p:sp>
      <p:pic>
        <p:nvPicPr>
          <p:cNvPr id="10" name="Picture 2"/>
          <p:cNvPicPr>
            <a:picLocks noChangeAspect="1" noChangeArrowheads="1"/>
          </p:cNvPicPr>
          <p:nvPr/>
        </p:nvPicPr>
        <p:blipFill>
          <a:blip r:embed="rId2" cstate="print"/>
          <a:srcRect/>
          <a:stretch>
            <a:fillRect/>
          </a:stretch>
        </p:blipFill>
        <p:spPr bwMode="auto">
          <a:xfrm>
            <a:off x="7705747" y="3695702"/>
            <a:ext cx="895640" cy="3571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7956376" y="6111875"/>
            <a:ext cx="849152" cy="365125"/>
          </a:xfrm>
        </p:spPr>
        <p:txBody>
          <a:bodyPr vert="horz" anchor="b"/>
          <a:lstStyle/>
          <a:p>
            <a:fld id="{725C68B6-61C2-468F-89AB-4B9F7531AA68}" type="slidenum">
              <a:rPr lang="ru-RU" sz="1800" b="1" smtClean="0">
                <a:solidFill>
                  <a:schemeClr val="tx1">
                    <a:lumMod val="95000"/>
                    <a:lumOff val="5000"/>
                  </a:schemeClr>
                </a:solidFill>
              </a:rPr>
              <a:pPr/>
              <a:t>13</a:t>
            </a:fld>
            <a:endParaRPr lang="ru-RU" sz="1800" b="1">
              <a:solidFill>
                <a:schemeClr val="tx1">
                  <a:lumMod val="95000"/>
                  <a:lumOff val="5000"/>
                </a:schemeClr>
              </a:solidFill>
            </a:endParaRPr>
          </a:p>
        </p:txBody>
      </p:sp>
      <p:pic>
        <p:nvPicPr>
          <p:cNvPr id="2050" name="Picture 2"/>
          <p:cNvPicPr>
            <a:picLocks noChangeAspect="1" noChangeArrowheads="1"/>
          </p:cNvPicPr>
          <p:nvPr/>
        </p:nvPicPr>
        <p:blipFill>
          <a:blip r:embed="rId2" cstate="print"/>
          <a:srcRect l="1867" t="8553"/>
          <a:stretch>
            <a:fillRect/>
          </a:stretch>
        </p:blipFill>
        <p:spPr bwMode="auto">
          <a:xfrm>
            <a:off x="1214414" y="857232"/>
            <a:ext cx="6286544" cy="3196583"/>
          </a:xfrm>
          <a:prstGeom prst="rect">
            <a:avLst/>
          </a:prstGeom>
          <a:noFill/>
          <a:ln w="9525">
            <a:noFill/>
            <a:miter lim="800000"/>
            <a:headEnd/>
            <a:tailEnd/>
          </a:ln>
          <a:effectLst/>
        </p:spPr>
      </p:pic>
      <p:sp>
        <p:nvSpPr>
          <p:cNvPr id="4" name="TextBox 3"/>
          <p:cNvSpPr txBox="1"/>
          <p:nvPr/>
        </p:nvSpPr>
        <p:spPr>
          <a:xfrm>
            <a:off x="1857356" y="357166"/>
            <a:ext cx="5678157" cy="52322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ru-RU" sz="2800" b="1" dirty="0" smtClean="0">
                <a:ln w="11430"/>
                <a:solidFill>
                  <a:srgbClr val="FF0066"/>
                </a:solidFill>
                <a:effectLst>
                  <a:outerShdw blurRad="50800" dist="39000" dir="5460000" algn="tl">
                    <a:srgbClr val="000000">
                      <a:alpha val="38000"/>
                    </a:srgbClr>
                  </a:outerShdw>
                </a:effectLst>
                <a:latin typeface="Comic Sans MS" pitchFamily="66" charset="0"/>
              </a:rPr>
              <a:t>2. Метод градиентного спуска</a:t>
            </a:r>
          </a:p>
        </p:txBody>
      </p:sp>
      <p:pic>
        <p:nvPicPr>
          <p:cNvPr id="2051" name="Picture 3"/>
          <p:cNvPicPr>
            <a:picLocks noChangeAspect="1" noChangeArrowheads="1"/>
          </p:cNvPicPr>
          <p:nvPr/>
        </p:nvPicPr>
        <p:blipFill>
          <a:blip r:embed="rId3" cstate="print"/>
          <a:srcRect/>
          <a:stretch>
            <a:fillRect/>
          </a:stretch>
        </p:blipFill>
        <p:spPr bwMode="auto">
          <a:xfrm>
            <a:off x="500034" y="4643446"/>
            <a:ext cx="5857916" cy="659333"/>
          </a:xfrm>
          <a:prstGeom prst="rect">
            <a:avLst/>
          </a:prstGeom>
          <a:noFill/>
          <a:ln w="9525">
            <a:noFill/>
            <a:miter lim="800000"/>
            <a:headEnd/>
            <a:tailEnd/>
          </a:ln>
          <a:effectLst/>
        </p:spPr>
      </p:pic>
      <p:sp>
        <p:nvSpPr>
          <p:cNvPr id="6" name="Правая фигурная скобка 5"/>
          <p:cNvSpPr/>
          <p:nvPr/>
        </p:nvSpPr>
        <p:spPr>
          <a:xfrm>
            <a:off x="642910" y="5286388"/>
            <a:ext cx="142876" cy="571504"/>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 name="Левая фигурная скобка 6"/>
          <p:cNvSpPr/>
          <p:nvPr/>
        </p:nvSpPr>
        <p:spPr>
          <a:xfrm>
            <a:off x="5429256" y="4214818"/>
            <a:ext cx="142876" cy="571504"/>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TextBox 7"/>
          <p:cNvSpPr txBox="1"/>
          <p:nvPr/>
        </p:nvSpPr>
        <p:spPr>
          <a:xfrm>
            <a:off x="571472" y="4286256"/>
            <a:ext cx="4591321" cy="369332"/>
          </a:xfrm>
          <a:prstGeom prst="rect">
            <a:avLst/>
          </a:prstGeom>
          <a:noFill/>
        </p:spPr>
        <p:txBody>
          <a:bodyPr wrap="none" rtlCol="0">
            <a:spAutoFit/>
          </a:bodyPr>
          <a:lstStyle/>
          <a:p>
            <a:r>
              <a:rPr lang="ru-RU" dirty="0" smtClean="0">
                <a:latin typeface="Comic Sans MS" pitchFamily="66" charset="0"/>
              </a:rPr>
              <a:t>Повторяем до достижения сходимости</a:t>
            </a:r>
            <a:endParaRPr lang="ru-RU" dirty="0">
              <a:latin typeface="Comic Sans MS" pitchFamily="66" charset="0"/>
            </a:endParaRPr>
          </a:p>
        </p:txBody>
      </p:sp>
      <p:pic>
        <p:nvPicPr>
          <p:cNvPr id="10" name="Picture 3"/>
          <p:cNvPicPr>
            <a:picLocks noChangeAspect="1" noChangeArrowheads="1"/>
          </p:cNvPicPr>
          <p:nvPr/>
        </p:nvPicPr>
        <p:blipFill>
          <a:blip r:embed="rId3" cstate="print"/>
          <a:srcRect l="20732" r="75609"/>
          <a:stretch>
            <a:fillRect/>
          </a:stretch>
        </p:blipFill>
        <p:spPr bwMode="auto">
          <a:xfrm>
            <a:off x="857224" y="5786454"/>
            <a:ext cx="214314" cy="659333"/>
          </a:xfrm>
          <a:prstGeom prst="rect">
            <a:avLst/>
          </a:prstGeom>
          <a:noFill/>
          <a:ln w="9525">
            <a:noFill/>
            <a:miter lim="800000"/>
            <a:headEnd/>
            <a:tailEnd/>
          </a:ln>
          <a:effectLst/>
        </p:spPr>
      </p:pic>
      <p:sp>
        <p:nvSpPr>
          <p:cNvPr id="11" name="TextBox 10"/>
          <p:cNvSpPr txBox="1"/>
          <p:nvPr/>
        </p:nvSpPr>
        <p:spPr>
          <a:xfrm>
            <a:off x="1052372" y="5919805"/>
            <a:ext cx="1624163" cy="369332"/>
          </a:xfrm>
          <a:prstGeom prst="rect">
            <a:avLst/>
          </a:prstGeom>
          <a:noFill/>
        </p:spPr>
        <p:txBody>
          <a:bodyPr wrap="none" rtlCol="0">
            <a:spAutoFit/>
          </a:bodyPr>
          <a:lstStyle/>
          <a:p>
            <a:r>
              <a:rPr lang="ru-RU" dirty="0" smtClean="0">
                <a:latin typeface="Comic Sans MS" pitchFamily="66" charset="0"/>
              </a:rPr>
              <a:t>- длина шага</a:t>
            </a:r>
            <a:endParaRPr lang="ru-RU" dirty="0">
              <a:latin typeface="Comic Sans MS"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7956376" y="6111875"/>
            <a:ext cx="849152" cy="365125"/>
          </a:xfrm>
        </p:spPr>
        <p:txBody>
          <a:bodyPr vert="horz" anchor="b"/>
          <a:lstStyle/>
          <a:p>
            <a:fld id="{725C68B6-61C2-468F-89AB-4B9F7531AA68}" type="slidenum">
              <a:rPr lang="ru-RU" sz="1800" b="1" smtClean="0">
                <a:solidFill>
                  <a:schemeClr val="tx1">
                    <a:lumMod val="95000"/>
                    <a:lumOff val="5000"/>
                  </a:schemeClr>
                </a:solidFill>
              </a:rPr>
              <a:pPr/>
              <a:t>14</a:t>
            </a:fld>
            <a:endParaRPr lang="ru-RU" sz="1800" b="1">
              <a:solidFill>
                <a:schemeClr val="tx1">
                  <a:lumMod val="95000"/>
                  <a:lumOff val="5000"/>
                </a:schemeClr>
              </a:solidFill>
            </a:endParaRPr>
          </a:p>
        </p:txBody>
      </p:sp>
      <p:sp>
        <p:nvSpPr>
          <p:cNvPr id="3" name="TextBox 2"/>
          <p:cNvSpPr txBox="1"/>
          <p:nvPr/>
        </p:nvSpPr>
        <p:spPr>
          <a:xfrm>
            <a:off x="568025" y="260648"/>
            <a:ext cx="8174033" cy="954107"/>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en-US" sz="2800" b="1" dirty="0" smtClean="0">
                <a:ln w="11430"/>
                <a:solidFill>
                  <a:srgbClr val="FF0066"/>
                </a:solidFill>
                <a:effectLst>
                  <a:outerShdw blurRad="50800" dist="39000" dir="5460000" algn="tl">
                    <a:srgbClr val="000000">
                      <a:alpha val="38000"/>
                    </a:srgbClr>
                  </a:outerShdw>
                </a:effectLst>
                <a:latin typeface="Comic Sans MS" pitchFamily="66" charset="0"/>
              </a:rPr>
              <a:t>1.</a:t>
            </a:r>
            <a:r>
              <a:rPr lang="ru-RU" sz="2800" b="1" dirty="0" smtClean="0">
                <a:ln w="11430"/>
                <a:solidFill>
                  <a:srgbClr val="FF0066"/>
                </a:solidFill>
                <a:effectLst>
                  <a:outerShdw blurRad="50800" dist="39000" dir="5460000" algn="tl">
                    <a:srgbClr val="000000">
                      <a:alpha val="38000"/>
                    </a:srgbClr>
                  </a:outerShdw>
                </a:effectLst>
                <a:latin typeface="Comic Sans MS" pitchFamily="66" charset="0"/>
              </a:rPr>
              <a:t>Метод обратного распространения ошибки</a:t>
            </a:r>
          </a:p>
          <a:p>
            <a:pPr algn="ctr"/>
            <a:r>
              <a:rPr lang="en-US" sz="2800" b="1" dirty="0" smtClean="0">
                <a:ln w="11430"/>
                <a:solidFill>
                  <a:srgbClr val="FF0066"/>
                </a:solidFill>
                <a:effectLst>
                  <a:outerShdw blurRad="50800" dist="39000" dir="5460000" algn="tl">
                    <a:srgbClr val="000000">
                      <a:alpha val="38000"/>
                    </a:srgbClr>
                  </a:outerShdw>
                </a:effectLst>
                <a:latin typeface="Comic Sans MS" pitchFamily="66" charset="0"/>
              </a:rPr>
              <a:t>(</a:t>
            </a:r>
            <a:r>
              <a:rPr lang="en-US" sz="2800" b="1" dirty="0" err="1" smtClean="0">
                <a:ln w="11430"/>
                <a:solidFill>
                  <a:srgbClr val="FF0066"/>
                </a:solidFill>
                <a:effectLst>
                  <a:outerShdw blurRad="50800" dist="39000" dir="5460000" algn="tl">
                    <a:srgbClr val="000000">
                      <a:alpha val="38000"/>
                    </a:srgbClr>
                  </a:outerShdw>
                </a:effectLst>
                <a:latin typeface="Comic Sans MS" pitchFamily="66" charset="0"/>
              </a:rPr>
              <a:t>Backpropagation</a:t>
            </a:r>
            <a:r>
              <a:rPr lang="en-US" sz="2800" b="1" dirty="0" smtClean="0">
                <a:ln w="11430"/>
                <a:solidFill>
                  <a:srgbClr val="FF0066"/>
                </a:solidFill>
                <a:effectLst>
                  <a:outerShdw blurRad="50800" dist="39000" dir="5460000" algn="tl">
                    <a:srgbClr val="000000">
                      <a:alpha val="38000"/>
                    </a:srgbClr>
                  </a:outerShdw>
                </a:effectLst>
                <a:latin typeface="Comic Sans MS" pitchFamily="66" charset="0"/>
              </a:rPr>
              <a:t>)</a:t>
            </a:r>
            <a:endParaRPr lang="ru-RU" sz="2800" b="1" dirty="0" smtClean="0">
              <a:ln w="11430"/>
              <a:solidFill>
                <a:srgbClr val="FF0066"/>
              </a:solidFill>
              <a:effectLst>
                <a:outerShdw blurRad="50800" dist="39000" dir="5460000" algn="tl">
                  <a:srgbClr val="000000">
                    <a:alpha val="38000"/>
                  </a:srgbClr>
                </a:outerShdw>
              </a:effectLst>
              <a:latin typeface="Comic Sans MS" pitchFamily="66" charset="0"/>
            </a:endParaRPr>
          </a:p>
        </p:txBody>
      </p:sp>
      <p:pic>
        <p:nvPicPr>
          <p:cNvPr id="4"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67544" y="1772816"/>
            <a:ext cx="6257925" cy="1504950"/>
          </a:xfrm>
          <a:prstGeom prst="rect">
            <a:avLst/>
          </a:prstGeom>
          <a:noFill/>
        </p:spPr>
      </p:pic>
      <p:sp>
        <p:nvSpPr>
          <p:cNvPr id="5" name="TextBox 4"/>
          <p:cNvSpPr txBox="1"/>
          <p:nvPr/>
        </p:nvSpPr>
        <p:spPr>
          <a:xfrm>
            <a:off x="467544" y="1412776"/>
            <a:ext cx="2265364" cy="369332"/>
          </a:xfrm>
          <a:prstGeom prst="rect">
            <a:avLst/>
          </a:prstGeom>
          <a:noFill/>
        </p:spPr>
        <p:txBody>
          <a:bodyPr wrap="none" rtlCol="0">
            <a:spAutoFit/>
          </a:bodyPr>
          <a:lstStyle/>
          <a:p>
            <a:r>
              <a:rPr lang="ru-RU" dirty="0" smtClean="0"/>
              <a:t>Задача: </a:t>
            </a:r>
            <a:r>
              <a:rPr lang="en-US" dirty="0" smtClean="0"/>
              <a:t>min </a:t>
            </a:r>
            <a:r>
              <a:rPr lang="en-US" i="1" dirty="0" smtClean="0"/>
              <a:t>J(</a:t>
            </a:r>
            <a:r>
              <a:rPr lang="el-GR" i="1" dirty="0" smtClean="0"/>
              <a:t>θ</a:t>
            </a:r>
            <a:r>
              <a:rPr lang="en-US" i="1" dirty="0" smtClean="0"/>
              <a:t>) </a:t>
            </a:r>
            <a:endParaRPr lang="ru-RU" i="1" dirty="0"/>
          </a:p>
        </p:txBody>
      </p:sp>
      <p:sp>
        <p:nvSpPr>
          <p:cNvPr id="6" name="TextBox 5"/>
          <p:cNvSpPr txBox="1"/>
          <p:nvPr/>
        </p:nvSpPr>
        <p:spPr>
          <a:xfrm>
            <a:off x="1841451" y="3358733"/>
            <a:ext cx="5094664" cy="646331"/>
          </a:xfrm>
          <a:prstGeom prst="rect">
            <a:avLst/>
          </a:prstGeom>
          <a:noFill/>
        </p:spPr>
        <p:txBody>
          <a:bodyPr wrap="none" rtlCol="0">
            <a:spAutoFit/>
          </a:bodyPr>
          <a:lstStyle/>
          <a:p>
            <a:pPr algn="ctr"/>
            <a:r>
              <a:rPr lang="ru-RU" dirty="0" smtClean="0">
                <a:latin typeface="Comic Sans MS" pitchFamily="66" charset="0"/>
              </a:rPr>
              <a:t>Для решения задачи будем использовать </a:t>
            </a:r>
          </a:p>
          <a:p>
            <a:pPr algn="ctr"/>
            <a:r>
              <a:rPr lang="ru-RU" dirty="0" smtClean="0">
                <a:latin typeface="Comic Sans MS" pitchFamily="66" charset="0"/>
              </a:rPr>
              <a:t>модификацию метода градиентного спуска</a:t>
            </a:r>
            <a:endParaRPr lang="ru-RU" dirty="0">
              <a:latin typeface="Comic Sans MS" pitchFamily="66" charset="0"/>
            </a:endParaRPr>
          </a:p>
        </p:txBody>
      </p:sp>
      <p:pic>
        <p:nvPicPr>
          <p:cNvPr id="66562" name="Picture 2"/>
          <p:cNvPicPr>
            <a:picLocks noChangeAspect="1" noChangeArrowheads="1"/>
          </p:cNvPicPr>
          <p:nvPr/>
        </p:nvPicPr>
        <p:blipFill>
          <a:blip r:embed="rId4" cstate="print"/>
          <a:srcRect/>
          <a:stretch>
            <a:fillRect/>
          </a:stretch>
        </p:blipFill>
        <p:spPr bwMode="auto">
          <a:xfrm>
            <a:off x="611560" y="4581128"/>
            <a:ext cx="1609725" cy="1019175"/>
          </a:xfrm>
          <a:prstGeom prst="rect">
            <a:avLst/>
          </a:prstGeom>
          <a:noFill/>
          <a:ln w="9525">
            <a:noFill/>
            <a:miter lim="800000"/>
            <a:headEnd/>
            <a:tailEnd/>
          </a:ln>
        </p:spPr>
      </p:pic>
      <p:sp>
        <p:nvSpPr>
          <p:cNvPr id="9" name="TextBox 8"/>
          <p:cNvSpPr txBox="1"/>
          <p:nvPr/>
        </p:nvSpPr>
        <p:spPr>
          <a:xfrm>
            <a:off x="395536" y="4211796"/>
            <a:ext cx="1787669" cy="369332"/>
          </a:xfrm>
          <a:prstGeom prst="rect">
            <a:avLst/>
          </a:prstGeom>
          <a:noFill/>
        </p:spPr>
        <p:txBody>
          <a:bodyPr wrap="none" rtlCol="0">
            <a:spAutoFit/>
          </a:bodyPr>
          <a:lstStyle/>
          <a:p>
            <a:r>
              <a:rPr lang="ru-RU" dirty="0" smtClean="0"/>
              <a:t>Потребуется:</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7956376" y="6111875"/>
            <a:ext cx="849152" cy="365125"/>
          </a:xfrm>
        </p:spPr>
        <p:txBody>
          <a:bodyPr vert="horz" anchor="b"/>
          <a:lstStyle/>
          <a:p>
            <a:fld id="{725C68B6-61C2-468F-89AB-4B9F7531AA68}" type="slidenum">
              <a:rPr lang="ru-RU" sz="1800" b="1" smtClean="0">
                <a:solidFill>
                  <a:schemeClr val="tx1">
                    <a:lumMod val="95000"/>
                    <a:lumOff val="5000"/>
                  </a:schemeClr>
                </a:solidFill>
              </a:rPr>
              <a:pPr/>
              <a:t>15</a:t>
            </a:fld>
            <a:endParaRPr lang="ru-RU" sz="1800" b="1">
              <a:solidFill>
                <a:schemeClr val="tx1">
                  <a:lumMod val="95000"/>
                  <a:lumOff val="5000"/>
                </a:schemeClr>
              </a:solidFill>
            </a:endParaRPr>
          </a:p>
        </p:txBody>
      </p:sp>
      <p:sp>
        <p:nvSpPr>
          <p:cNvPr id="3" name="TextBox 2"/>
          <p:cNvSpPr txBox="1"/>
          <p:nvPr/>
        </p:nvSpPr>
        <p:spPr>
          <a:xfrm>
            <a:off x="490280" y="260648"/>
            <a:ext cx="8329524" cy="954107"/>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en-US" sz="2800" b="1" dirty="0" smtClean="0">
                <a:ln w="11430"/>
                <a:solidFill>
                  <a:srgbClr val="FF0066"/>
                </a:solidFill>
                <a:effectLst>
                  <a:outerShdw blurRad="50800" dist="39000" dir="5460000" algn="tl">
                    <a:srgbClr val="000000">
                      <a:alpha val="38000"/>
                    </a:srgbClr>
                  </a:outerShdw>
                </a:effectLst>
                <a:latin typeface="Comic Sans MS" pitchFamily="66" charset="0"/>
              </a:rPr>
              <a:t>2. </a:t>
            </a:r>
            <a:r>
              <a:rPr lang="ru-RU" sz="2800" b="1" dirty="0" smtClean="0">
                <a:ln w="11430"/>
                <a:solidFill>
                  <a:srgbClr val="FF0066"/>
                </a:solidFill>
                <a:effectLst>
                  <a:outerShdw blurRad="50800" dist="39000" dir="5460000" algn="tl">
                    <a:srgbClr val="000000">
                      <a:alpha val="38000"/>
                    </a:srgbClr>
                  </a:outerShdw>
                </a:effectLst>
                <a:latin typeface="Comic Sans MS" pitchFamily="66" charset="0"/>
              </a:rPr>
              <a:t>Метод обратного распространения ошибки</a:t>
            </a:r>
          </a:p>
          <a:p>
            <a:pPr algn="ctr"/>
            <a:r>
              <a:rPr lang="en-US" sz="2800" b="1" dirty="0" smtClean="0">
                <a:ln w="11430"/>
                <a:solidFill>
                  <a:srgbClr val="FF0066"/>
                </a:solidFill>
                <a:effectLst>
                  <a:outerShdw blurRad="50800" dist="39000" dir="5460000" algn="tl">
                    <a:srgbClr val="000000">
                      <a:alpha val="38000"/>
                    </a:srgbClr>
                  </a:outerShdw>
                </a:effectLst>
                <a:latin typeface="Comic Sans MS" pitchFamily="66" charset="0"/>
              </a:rPr>
              <a:t>(</a:t>
            </a:r>
            <a:r>
              <a:rPr lang="en-US" sz="2800" b="1" dirty="0" err="1" smtClean="0">
                <a:ln w="11430"/>
                <a:solidFill>
                  <a:srgbClr val="FF0066"/>
                </a:solidFill>
                <a:effectLst>
                  <a:outerShdw blurRad="50800" dist="39000" dir="5460000" algn="tl">
                    <a:srgbClr val="000000">
                      <a:alpha val="38000"/>
                    </a:srgbClr>
                  </a:outerShdw>
                </a:effectLst>
                <a:latin typeface="Comic Sans MS" pitchFamily="66" charset="0"/>
              </a:rPr>
              <a:t>Backpropagation</a:t>
            </a:r>
            <a:r>
              <a:rPr lang="en-US" sz="2800" b="1" dirty="0" smtClean="0">
                <a:ln w="11430"/>
                <a:solidFill>
                  <a:srgbClr val="FF0066"/>
                </a:solidFill>
                <a:effectLst>
                  <a:outerShdw blurRad="50800" dist="39000" dir="5460000" algn="tl">
                    <a:srgbClr val="000000">
                      <a:alpha val="38000"/>
                    </a:srgbClr>
                  </a:outerShdw>
                </a:effectLst>
                <a:latin typeface="Comic Sans MS" pitchFamily="66" charset="0"/>
              </a:rPr>
              <a:t>)</a:t>
            </a:r>
            <a:endParaRPr lang="ru-RU" sz="2800" b="1" dirty="0" smtClean="0">
              <a:ln w="11430"/>
              <a:solidFill>
                <a:srgbClr val="FF0066"/>
              </a:solidFill>
              <a:effectLst>
                <a:outerShdw blurRad="50800" dist="39000" dir="5460000" algn="tl">
                  <a:srgbClr val="000000">
                    <a:alpha val="38000"/>
                  </a:srgbClr>
                </a:outerShdw>
              </a:effectLst>
              <a:latin typeface="Comic Sans MS" pitchFamily="66" charset="0"/>
            </a:endParaRPr>
          </a:p>
        </p:txBody>
      </p:sp>
      <p:sp>
        <p:nvSpPr>
          <p:cNvPr id="4" name="TextBox 3"/>
          <p:cNvSpPr txBox="1"/>
          <p:nvPr/>
        </p:nvSpPr>
        <p:spPr>
          <a:xfrm>
            <a:off x="1115616" y="1484784"/>
            <a:ext cx="6599884" cy="369332"/>
          </a:xfrm>
          <a:prstGeom prst="rect">
            <a:avLst/>
          </a:prstGeom>
          <a:noFill/>
        </p:spPr>
        <p:txBody>
          <a:bodyPr wrap="none" rtlCol="0">
            <a:spAutoFit/>
          </a:bodyPr>
          <a:lstStyle/>
          <a:p>
            <a:r>
              <a:rPr lang="ru-RU" dirty="0" smtClean="0"/>
              <a:t>Предположим, обучающая выборка состоит из (</a:t>
            </a:r>
            <a:r>
              <a:rPr lang="ru-RU" dirty="0" err="1" smtClean="0"/>
              <a:t>х</a:t>
            </a:r>
            <a:r>
              <a:rPr lang="ru-RU" dirty="0" smtClean="0"/>
              <a:t>, у)</a:t>
            </a:r>
            <a:endParaRPr lang="ru-RU" dirty="0"/>
          </a:p>
        </p:txBody>
      </p:sp>
      <p:pic>
        <p:nvPicPr>
          <p:cNvPr id="67586" name="Picture 2"/>
          <p:cNvPicPr>
            <a:picLocks noChangeAspect="1" noChangeArrowheads="1"/>
          </p:cNvPicPr>
          <p:nvPr/>
        </p:nvPicPr>
        <p:blipFill>
          <a:blip r:embed="rId2" cstate="print"/>
          <a:srcRect/>
          <a:stretch>
            <a:fillRect/>
          </a:stretch>
        </p:blipFill>
        <p:spPr bwMode="auto">
          <a:xfrm>
            <a:off x="683568" y="2564904"/>
            <a:ext cx="3552825" cy="2857500"/>
          </a:xfrm>
          <a:prstGeom prst="rect">
            <a:avLst/>
          </a:prstGeom>
          <a:noFill/>
          <a:ln w="9525">
            <a:noFill/>
            <a:miter lim="800000"/>
            <a:headEnd/>
            <a:tailEnd/>
          </a:ln>
        </p:spPr>
      </p:pic>
      <p:sp>
        <p:nvSpPr>
          <p:cNvPr id="6" name="TextBox 5"/>
          <p:cNvSpPr txBox="1"/>
          <p:nvPr/>
        </p:nvSpPr>
        <p:spPr>
          <a:xfrm>
            <a:off x="683568" y="1979548"/>
            <a:ext cx="2688685" cy="369332"/>
          </a:xfrm>
          <a:prstGeom prst="rect">
            <a:avLst/>
          </a:prstGeom>
          <a:noFill/>
        </p:spPr>
        <p:txBody>
          <a:bodyPr wrap="none" rtlCol="0">
            <a:spAutoFit/>
          </a:bodyPr>
          <a:lstStyle/>
          <a:p>
            <a:r>
              <a:rPr lang="en-US" dirty="0" smtClean="0"/>
              <a:t>Forward propagation:</a:t>
            </a:r>
            <a:endParaRPr lang="ru-RU" dirty="0"/>
          </a:p>
        </p:txBody>
      </p:sp>
      <p:grpSp>
        <p:nvGrpSpPr>
          <p:cNvPr id="79" name="Группа 78"/>
          <p:cNvGrpSpPr/>
          <p:nvPr/>
        </p:nvGrpSpPr>
        <p:grpSpPr>
          <a:xfrm>
            <a:off x="683568" y="5589240"/>
            <a:ext cx="5518957" cy="720080"/>
            <a:chOff x="683568" y="5589240"/>
            <a:chExt cx="5518957" cy="720080"/>
          </a:xfrm>
        </p:grpSpPr>
        <p:sp>
          <p:nvSpPr>
            <p:cNvPr id="53" name="Овал 52"/>
            <p:cNvSpPr/>
            <p:nvPr/>
          </p:nvSpPr>
          <p:spPr>
            <a:xfrm>
              <a:off x="1907704" y="5661248"/>
              <a:ext cx="648072" cy="648072"/>
            </a:xfrm>
            <a:prstGeom prst="ellipse">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cxnSp>
          <p:nvCxnSpPr>
            <p:cNvPr id="57" name="Прямая со стрелкой 56"/>
            <p:cNvCxnSpPr/>
            <p:nvPr/>
          </p:nvCxnSpPr>
          <p:spPr>
            <a:xfrm>
              <a:off x="3851920" y="5949280"/>
              <a:ext cx="432048"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5508104" y="5733256"/>
              <a:ext cx="694421" cy="369332"/>
            </a:xfrm>
            <a:prstGeom prst="rect">
              <a:avLst/>
            </a:prstGeom>
            <a:noFill/>
          </p:spPr>
          <p:txBody>
            <a:bodyPr wrap="none" rtlCol="0">
              <a:spAutoFit/>
            </a:bodyPr>
            <a:lstStyle/>
            <a:p>
              <a:r>
                <a:rPr lang="en-US" i="1" dirty="0" smtClean="0"/>
                <a:t>h</a:t>
              </a:r>
              <a:r>
                <a:rPr lang="el-GR" i="1" baseline="-25000" dirty="0" smtClean="0"/>
                <a:t>θ</a:t>
              </a:r>
              <a:r>
                <a:rPr lang="en-US" i="1" dirty="0" smtClean="0"/>
                <a:t>(x)</a:t>
              </a:r>
              <a:endParaRPr lang="ru-RU" i="1" dirty="0" smtClean="0"/>
            </a:p>
          </p:txBody>
        </p:sp>
        <p:sp>
          <p:nvSpPr>
            <p:cNvPr id="60" name="Овал 59"/>
            <p:cNvSpPr/>
            <p:nvPr/>
          </p:nvSpPr>
          <p:spPr>
            <a:xfrm>
              <a:off x="683568" y="5661248"/>
              <a:ext cx="648072" cy="648072"/>
            </a:xfrm>
            <a:prstGeom prst="ellipse">
              <a:avLst/>
            </a:prstGeom>
            <a:noFill/>
            <a:ln w="12700">
              <a:solidFill>
                <a:schemeClr val="tx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61" name="TextBox 60"/>
            <p:cNvSpPr txBox="1"/>
            <p:nvPr/>
          </p:nvSpPr>
          <p:spPr>
            <a:xfrm>
              <a:off x="827584" y="5733256"/>
              <a:ext cx="367408" cy="461665"/>
            </a:xfrm>
            <a:prstGeom prst="rect">
              <a:avLst/>
            </a:prstGeom>
            <a:noFill/>
          </p:spPr>
          <p:txBody>
            <a:bodyPr wrap="none" rtlCol="0">
              <a:spAutoFit/>
            </a:bodyPr>
            <a:lstStyle/>
            <a:p>
              <a:r>
                <a:rPr lang="en-US" sz="2400" dirty="0" smtClean="0"/>
                <a:t>x</a:t>
              </a:r>
              <a:endParaRPr lang="ru-RU" sz="2400" baseline="-25000" dirty="0"/>
            </a:p>
          </p:txBody>
        </p:sp>
        <p:cxnSp>
          <p:nvCxnSpPr>
            <p:cNvPr id="62" name="Прямая со стрелкой 61"/>
            <p:cNvCxnSpPr/>
            <p:nvPr/>
          </p:nvCxnSpPr>
          <p:spPr>
            <a:xfrm flipV="1">
              <a:off x="1331640" y="5957224"/>
              <a:ext cx="576064" cy="516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Прямоугольник 62"/>
            <p:cNvSpPr/>
            <p:nvPr/>
          </p:nvSpPr>
          <p:spPr>
            <a:xfrm>
              <a:off x="1331640" y="5589240"/>
              <a:ext cx="604653" cy="369332"/>
            </a:xfrm>
            <a:prstGeom prst="rect">
              <a:avLst/>
            </a:prstGeom>
          </p:spPr>
          <p:txBody>
            <a:bodyPr wrap="none">
              <a:spAutoFit/>
            </a:bodyPr>
            <a:lstStyle/>
            <a:p>
              <a:r>
                <a:rPr lang="el-GR" i="1" dirty="0" smtClean="0"/>
                <a:t>Θ</a:t>
              </a:r>
              <a:r>
                <a:rPr lang="en-US" i="1" baseline="30000" dirty="0" smtClean="0"/>
                <a:t>(1)</a:t>
              </a:r>
              <a:endParaRPr lang="ru-RU" i="1" baseline="30000" dirty="0" smtClean="0"/>
            </a:p>
          </p:txBody>
        </p:sp>
        <p:sp>
          <p:nvSpPr>
            <p:cNvPr id="69" name="TextBox 68"/>
            <p:cNvSpPr txBox="1"/>
            <p:nvPr/>
          </p:nvSpPr>
          <p:spPr>
            <a:xfrm>
              <a:off x="1907704" y="5733256"/>
              <a:ext cx="684803" cy="461665"/>
            </a:xfrm>
            <a:prstGeom prst="rect">
              <a:avLst/>
            </a:prstGeom>
            <a:noFill/>
          </p:spPr>
          <p:txBody>
            <a:bodyPr wrap="none" rtlCol="0">
              <a:spAutoFit/>
            </a:bodyPr>
            <a:lstStyle/>
            <a:p>
              <a:r>
                <a:rPr lang="en-US" sz="2400" dirty="0" smtClean="0"/>
                <a:t>a</a:t>
              </a:r>
              <a:r>
                <a:rPr lang="en-US" sz="2400" baseline="30000" dirty="0" smtClean="0"/>
                <a:t>(2)</a:t>
              </a:r>
              <a:endParaRPr lang="ru-RU" sz="2400" baseline="30000" dirty="0"/>
            </a:p>
          </p:txBody>
        </p:sp>
        <p:cxnSp>
          <p:nvCxnSpPr>
            <p:cNvPr id="70" name="Прямая со стрелкой 69"/>
            <p:cNvCxnSpPr/>
            <p:nvPr/>
          </p:nvCxnSpPr>
          <p:spPr>
            <a:xfrm flipV="1">
              <a:off x="2555776" y="5949280"/>
              <a:ext cx="576064" cy="516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1" name="Прямоугольник 70"/>
            <p:cNvSpPr/>
            <p:nvPr/>
          </p:nvSpPr>
          <p:spPr>
            <a:xfrm>
              <a:off x="2555776" y="5589240"/>
              <a:ext cx="604653" cy="369332"/>
            </a:xfrm>
            <a:prstGeom prst="rect">
              <a:avLst/>
            </a:prstGeom>
          </p:spPr>
          <p:txBody>
            <a:bodyPr wrap="none">
              <a:spAutoFit/>
            </a:bodyPr>
            <a:lstStyle/>
            <a:p>
              <a:r>
                <a:rPr lang="el-GR" i="1" dirty="0" smtClean="0"/>
                <a:t>Θ</a:t>
              </a:r>
              <a:r>
                <a:rPr lang="en-US" i="1" baseline="30000" dirty="0" smtClean="0"/>
                <a:t>(2)</a:t>
              </a:r>
              <a:endParaRPr lang="ru-RU" i="1" baseline="30000" dirty="0" smtClean="0"/>
            </a:p>
          </p:txBody>
        </p:sp>
        <p:sp>
          <p:nvSpPr>
            <p:cNvPr id="72" name="Овал 71"/>
            <p:cNvSpPr/>
            <p:nvPr/>
          </p:nvSpPr>
          <p:spPr>
            <a:xfrm>
              <a:off x="3131840" y="5661248"/>
              <a:ext cx="648072" cy="648072"/>
            </a:xfrm>
            <a:prstGeom prst="ellipse">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74" name="TextBox 73"/>
            <p:cNvSpPr txBox="1"/>
            <p:nvPr/>
          </p:nvSpPr>
          <p:spPr>
            <a:xfrm>
              <a:off x="3131840" y="5733256"/>
              <a:ext cx="684803" cy="461665"/>
            </a:xfrm>
            <a:prstGeom prst="rect">
              <a:avLst/>
            </a:prstGeom>
            <a:noFill/>
          </p:spPr>
          <p:txBody>
            <a:bodyPr wrap="none" rtlCol="0">
              <a:spAutoFit/>
            </a:bodyPr>
            <a:lstStyle/>
            <a:p>
              <a:r>
                <a:rPr lang="en-US" sz="2400" dirty="0" smtClean="0"/>
                <a:t>a</a:t>
              </a:r>
              <a:r>
                <a:rPr lang="en-US" sz="2400" baseline="30000" dirty="0" smtClean="0"/>
                <a:t>(3)</a:t>
              </a:r>
              <a:endParaRPr lang="ru-RU" sz="2400" baseline="30000" dirty="0"/>
            </a:p>
          </p:txBody>
        </p:sp>
        <p:sp>
          <p:nvSpPr>
            <p:cNvPr id="75" name="Прямоугольник 74"/>
            <p:cNvSpPr/>
            <p:nvPr/>
          </p:nvSpPr>
          <p:spPr>
            <a:xfrm>
              <a:off x="3751323" y="5608414"/>
              <a:ext cx="604653" cy="369332"/>
            </a:xfrm>
            <a:prstGeom prst="rect">
              <a:avLst/>
            </a:prstGeom>
          </p:spPr>
          <p:txBody>
            <a:bodyPr wrap="none">
              <a:spAutoFit/>
            </a:bodyPr>
            <a:lstStyle/>
            <a:p>
              <a:r>
                <a:rPr lang="el-GR" i="1" dirty="0" smtClean="0"/>
                <a:t>Θ</a:t>
              </a:r>
              <a:r>
                <a:rPr lang="en-US" i="1" baseline="30000" dirty="0" smtClean="0"/>
                <a:t>(3)</a:t>
              </a:r>
              <a:endParaRPr lang="ru-RU" i="1" baseline="30000" dirty="0" smtClean="0"/>
            </a:p>
          </p:txBody>
        </p:sp>
        <p:sp>
          <p:nvSpPr>
            <p:cNvPr id="76" name="Овал 75"/>
            <p:cNvSpPr/>
            <p:nvPr/>
          </p:nvSpPr>
          <p:spPr>
            <a:xfrm>
              <a:off x="4247237" y="5661248"/>
              <a:ext cx="648072" cy="648072"/>
            </a:xfrm>
            <a:prstGeom prst="ellipse">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77" name="TextBox 76"/>
            <p:cNvSpPr txBox="1"/>
            <p:nvPr/>
          </p:nvSpPr>
          <p:spPr>
            <a:xfrm>
              <a:off x="4247237" y="5733256"/>
              <a:ext cx="684803" cy="461665"/>
            </a:xfrm>
            <a:prstGeom prst="rect">
              <a:avLst/>
            </a:prstGeom>
            <a:noFill/>
          </p:spPr>
          <p:txBody>
            <a:bodyPr wrap="none" rtlCol="0">
              <a:spAutoFit/>
            </a:bodyPr>
            <a:lstStyle/>
            <a:p>
              <a:r>
                <a:rPr lang="en-US" sz="2400" dirty="0" smtClean="0"/>
                <a:t>a</a:t>
              </a:r>
              <a:r>
                <a:rPr lang="en-US" sz="2400" baseline="30000" dirty="0" smtClean="0"/>
                <a:t>(4)</a:t>
              </a:r>
              <a:endParaRPr lang="ru-RU" sz="2400" baseline="30000" dirty="0"/>
            </a:p>
          </p:txBody>
        </p:sp>
        <p:cxnSp>
          <p:nvCxnSpPr>
            <p:cNvPr id="78" name="Прямая со стрелкой 77"/>
            <p:cNvCxnSpPr/>
            <p:nvPr/>
          </p:nvCxnSpPr>
          <p:spPr>
            <a:xfrm flipV="1">
              <a:off x="4932040" y="5971054"/>
              <a:ext cx="576064" cy="516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7956376" y="6111875"/>
            <a:ext cx="849152" cy="365125"/>
          </a:xfrm>
        </p:spPr>
        <p:txBody>
          <a:bodyPr vert="horz" anchor="b"/>
          <a:lstStyle/>
          <a:p>
            <a:fld id="{725C68B6-61C2-468F-89AB-4B9F7531AA68}" type="slidenum">
              <a:rPr lang="ru-RU" sz="1800" b="1" smtClean="0">
                <a:solidFill>
                  <a:schemeClr val="tx1">
                    <a:lumMod val="95000"/>
                    <a:lumOff val="5000"/>
                  </a:schemeClr>
                </a:solidFill>
              </a:rPr>
              <a:pPr/>
              <a:t>16</a:t>
            </a:fld>
            <a:endParaRPr lang="ru-RU" sz="1800" b="1" dirty="0">
              <a:solidFill>
                <a:schemeClr val="tx1">
                  <a:lumMod val="95000"/>
                  <a:lumOff val="5000"/>
                </a:schemeClr>
              </a:solidFill>
            </a:endParaRPr>
          </a:p>
        </p:txBody>
      </p:sp>
      <p:pic>
        <p:nvPicPr>
          <p:cNvPr id="47106" name="Picture 2" descr="http://kino-teatr.ua/public/main/news/article_4341.jpg"/>
          <p:cNvPicPr>
            <a:picLocks noChangeAspect="1" noChangeArrowheads="1"/>
          </p:cNvPicPr>
          <p:nvPr/>
        </p:nvPicPr>
        <p:blipFill>
          <a:blip r:embed="rId2" cstate="print"/>
          <a:srcRect/>
          <a:stretch>
            <a:fillRect/>
          </a:stretch>
        </p:blipFill>
        <p:spPr bwMode="auto">
          <a:xfrm>
            <a:off x="2771800" y="1052736"/>
            <a:ext cx="3390900" cy="47625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028384" y="6111875"/>
            <a:ext cx="777144" cy="365125"/>
          </a:xfrm>
        </p:spPr>
        <p:txBody>
          <a:bodyPr vert="horz" anchor="b"/>
          <a:lstStyle/>
          <a:p>
            <a:fld id="{725C68B6-61C2-468F-89AB-4B9F7531AA68}" type="slidenum">
              <a:rPr lang="ru-RU" sz="1800" b="1" smtClean="0">
                <a:solidFill>
                  <a:schemeClr val="tx1">
                    <a:lumMod val="95000"/>
                    <a:lumOff val="5000"/>
                  </a:schemeClr>
                </a:solidFill>
              </a:rPr>
              <a:pPr/>
              <a:t>17</a:t>
            </a:fld>
            <a:endParaRPr lang="ru-RU" sz="1800" b="1" dirty="0">
              <a:solidFill>
                <a:schemeClr val="tx1">
                  <a:lumMod val="95000"/>
                  <a:lumOff val="5000"/>
                </a:schemeClr>
              </a:solidFill>
            </a:endParaRPr>
          </a:p>
        </p:txBody>
      </p:sp>
      <p:sp>
        <p:nvSpPr>
          <p:cNvPr id="3" name="TextBox 2"/>
          <p:cNvSpPr txBox="1"/>
          <p:nvPr/>
        </p:nvSpPr>
        <p:spPr>
          <a:xfrm>
            <a:off x="490280" y="260648"/>
            <a:ext cx="8329524" cy="954107"/>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en-US" sz="2800" b="1" dirty="0" smtClean="0">
                <a:ln w="11430"/>
                <a:solidFill>
                  <a:srgbClr val="FF0066"/>
                </a:solidFill>
                <a:effectLst>
                  <a:outerShdw blurRad="50800" dist="39000" dir="5460000" algn="tl">
                    <a:srgbClr val="000000">
                      <a:alpha val="38000"/>
                    </a:srgbClr>
                  </a:outerShdw>
                </a:effectLst>
                <a:latin typeface="Comic Sans MS" pitchFamily="66" charset="0"/>
              </a:rPr>
              <a:t>3. </a:t>
            </a:r>
            <a:r>
              <a:rPr lang="ru-RU" sz="2800" b="1" dirty="0" smtClean="0">
                <a:ln w="11430"/>
                <a:solidFill>
                  <a:srgbClr val="FF0066"/>
                </a:solidFill>
                <a:effectLst>
                  <a:outerShdw blurRad="50800" dist="39000" dir="5460000" algn="tl">
                    <a:srgbClr val="000000">
                      <a:alpha val="38000"/>
                    </a:srgbClr>
                  </a:outerShdw>
                </a:effectLst>
                <a:latin typeface="Comic Sans MS" pitchFamily="66" charset="0"/>
              </a:rPr>
              <a:t>Метод обратного распространения ошибки</a:t>
            </a:r>
          </a:p>
          <a:p>
            <a:pPr algn="ctr"/>
            <a:r>
              <a:rPr lang="en-US" sz="2800" b="1" dirty="0" smtClean="0">
                <a:ln w="11430"/>
                <a:solidFill>
                  <a:srgbClr val="FF0066"/>
                </a:solidFill>
                <a:effectLst>
                  <a:outerShdw blurRad="50800" dist="39000" dir="5460000" algn="tl">
                    <a:srgbClr val="000000">
                      <a:alpha val="38000"/>
                    </a:srgbClr>
                  </a:outerShdw>
                </a:effectLst>
                <a:latin typeface="Comic Sans MS" pitchFamily="66" charset="0"/>
              </a:rPr>
              <a:t>(</a:t>
            </a:r>
            <a:r>
              <a:rPr lang="en-US" sz="2800" b="1" dirty="0" err="1" smtClean="0">
                <a:ln w="11430"/>
                <a:solidFill>
                  <a:srgbClr val="FF0066"/>
                </a:solidFill>
                <a:effectLst>
                  <a:outerShdw blurRad="50800" dist="39000" dir="5460000" algn="tl">
                    <a:srgbClr val="000000">
                      <a:alpha val="38000"/>
                    </a:srgbClr>
                  </a:outerShdw>
                </a:effectLst>
                <a:latin typeface="Comic Sans MS" pitchFamily="66" charset="0"/>
              </a:rPr>
              <a:t>Backpropagation</a:t>
            </a:r>
            <a:r>
              <a:rPr lang="en-US" sz="2800" b="1" dirty="0" smtClean="0">
                <a:ln w="11430"/>
                <a:solidFill>
                  <a:srgbClr val="FF0066"/>
                </a:solidFill>
                <a:effectLst>
                  <a:outerShdw blurRad="50800" dist="39000" dir="5460000" algn="tl">
                    <a:srgbClr val="000000">
                      <a:alpha val="38000"/>
                    </a:srgbClr>
                  </a:outerShdw>
                </a:effectLst>
                <a:latin typeface="Comic Sans MS" pitchFamily="66" charset="0"/>
              </a:rPr>
              <a:t>)</a:t>
            </a:r>
            <a:endParaRPr lang="ru-RU" sz="2800" b="1" dirty="0" smtClean="0">
              <a:ln w="11430"/>
              <a:solidFill>
                <a:srgbClr val="FF0066"/>
              </a:solidFill>
              <a:effectLst>
                <a:outerShdw blurRad="50800" dist="39000" dir="5460000" algn="tl">
                  <a:srgbClr val="000000">
                    <a:alpha val="38000"/>
                  </a:srgbClr>
                </a:outerShdw>
              </a:effectLst>
              <a:latin typeface="Comic Sans MS" pitchFamily="66" charset="0"/>
            </a:endParaRPr>
          </a:p>
        </p:txBody>
      </p:sp>
      <p:sp>
        <p:nvSpPr>
          <p:cNvPr id="4" name="TextBox 3"/>
          <p:cNvSpPr txBox="1"/>
          <p:nvPr/>
        </p:nvSpPr>
        <p:spPr>
          <a:xfrm>
            <a:off x="755576" y="1268760"/>
            <a:ext cx="7275903" cy="1015663"/>
          </a:xfrm>
          <a:prstGeom prst="rect">
            <a:avLst/>
          </a:prstGeom>
          <a:noFill/>
        </p:spPr>
        <p:txBody>
          <a:bodyPr wrap="none" rtlCol="0">
            <a:spAutoFit/>
          </a:bodyPr>
          <a:lstStyle/>
          <a:p>
            <a:pPr marL="342900" indent="-342900">
              <a:buAutoNum type="arabicPeriod"/>
            </a:pPr>
            <a:r>
              <a:rPr lang="ru-RU" sz="2000" dirty="0" smtClean="0">
                <a:latin typeface="Times New Roman" pitchFamily="18" charset="0"/>
                <a:cs typeface="Times New Roman" pitchFamily="18" charset="0"/>
              </a:rPr>
              <a:t>Для каждого нейрона </a:t>
            </a:r>
            <a:r>
              <a:rPr lang="en-US" sz="2000" b="1" dirty="0" smtClean="0">
                <a:latin typeface="Times New Roman" pitchFamily="18" charset="0"/>
                <a:cs typeface="Times New Roman" pitchFamily="18" charset="0"/>
              </a:rPr>
              <a:t>j</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в слое </a:t>
            </a:r>
            <a:r>
              <a:rPr lang="en-US" sz="2000" b="1" i="1" dirty="0" smtClean="0">
                <a:latin typeface="Times New Roman" pitchFamily="18" charset="0"/>
                <a:cs typeface="Times New Roman" pitchFamily="18" charset="0"/>
              </a:rPr>
              <a:t>l</a:t>
            </a:r>
            <a:r>
              <a:rPr lang="ru-RU" sz="2000" dirty="0" smtClean="0">
                <a:latin typeface="Times New Roman" pitchFamily="18" charset="0"/>
                <a:cs typeface="Times New Roman" pitchFamily="18" charset="0"/>
              </a:rPr>
              <a:t> нужно посчитать «ошибку» </a:t>
            </a:r>
            <a:r>
              <a:rPr lang="el-GR" sz="2000" b="1" dirty="0" smtClean="0">
                <a:latin typeface="Times New Roman" pitchFamily="18" charset="0"/>
                <a:cs typeface="Times New Roman" pitchFamily="18" charset="0"/>
              </a:rPr>
              <a:t>δ</a:t>
            </a:r>
            <a:r>
              <a:rPr lang="ru-RU" sz="2000" dirty="0" smtClean="0">
                <a:latin typeface="Times New Roman" pitchFamily="18" charset="0"/>
                <a:cs typeface="Times New Roman" pitchFamily="18" charset="0"/>
              </a:rPr>
              <a:t>;</a:t>
            </a:r>
          </a:p>
          <a:p>
            <a:pPr marL="342900" indent="-342900">
              <a:buAutoNum type="arabicPeriod"/>
            </a:pPr>
            <a:r>
              <a:rPr lang="ru-RU" sz="2000" dirty="0" smtClean="0">
                <a:latin typeface="Times New Roman" pitchFamily="18" charset="0"/>
                <a:cs typeface="Times New Roman" pitchFamily="18" charset="0"/>
              </a:rPr>
              <a:t>Для каждого нейрона </a:t>
            </a:r>
            <a:r>
              <a:rPr lang="en-US" sz="2000" b="1" dirty="0" smtClean="0">
                <a:latin typeface="Times New Roman" pitchFamily="18" charset="0"/>
                <a:cs typeface="Times New Roman" pitchFamily="18" charset="0"/>
              </a:rPr>
              <a:t>j </a:t>
            </a:r>
            <a:r>
              <a:rPr lang="ru-RU" sz="2000" b="1" dirty="0" smtClean="0">
                <a:latin typeface="Times New Roman" pitchFamily="18" charset="0"/>
                <a:cs typeface="Times New Roman" pitchFamily="18" charset="0"/>
              </a:rPr>
              <a:t>:</a:t>
            </a:r>
          </a:p>
          <a:p>
            <a:pPr marL="342900" indent="-342900"/>
            <a:r>
              <a:rPr lang="ru-RU" sz="2000" b="1" dirty="0" smtClean="0">
                <a:latin typeface="Times New Roman" pitchFamily="18" charset="0"/>
                <a:cs typeface="Times New Roman" pitchFamily="18" charset="0"/>
              </a:rPr>
              <a:t>		</a:t>
            </a:r>
            <a:endParaRPr lang="ru-RU" sz="2000" baseline="-25000" dirty="0">
              <a:latin typeface="Times New Roman" pitchFamily="18" charset="0"/>
              <a:cs typeface="Times New Roman" pitchFamily="18" charset="0"/>
            </a:endParaRPr>
          </a:p>
        </p:txBody>
      </p:sp>
      <p:pic>
        <p:nvPicPr>
          <p:cNvPr id="68610" name="Picture 2"/>
          <p:cNvPicPr>
            <a:picLocks noChangeAspect="1" noChangeArrowheads="1"/>
          </p:cNvPicPr>
          <p:nvPr/>
        </p:nvPicPr>
        <p:blipFill>
          <a:blip r:embed="rId2" cstate="print"/>
          <a:srcRect/>
          <a:stretch>
            <a:fillRect/>
          </a:stretch>
        </p:blipFill>
        <p:spPr bwMode="auto">
          <a:xfrm>
            <a:off x="899592" y="2348880"/>
            <a:ext cx="2038350" cy="685800"/>
          </a:xfrm>
          <a:prstGeom prst="rect">
            <a:avLst/>
          </a:prstGeom>
          <a:noFill/>
          <a:ln w="9525">
            <a:noFill/>
            <a:miter lim="800000"/>
            <a:headEnd/>
            <a:tailEnd/>
          </a:ln>
        </p:spPr>
      </p:pic>
      <p:pic>
        <p:nvPicPr>
          <p:cNvPr id="68611" name="Picture 3"/>
          <p:cNvPicPr>
            <a:picLocks noChangeAspect="1" noChangeArrowheads="1"/>
          </p:cNvPicPr>
          <p:nvPr/>
        </p:nvPicPr>
        <p:blipFill>
          <a:blip r:embed="rId3" cstate="print"/>
          <a:srcRect/>
          <a:stretch>
            <a:fillRect/>
          </a:stretch>
        </p:blipFill>
        <p:spPr bwMode="auto">
          <a:xfrm>
            <a:off x="827584" y="3068960"/>
            <a:ext cx="3752850" cy="990600"/>
          </a:xfrm>
          <a:prstGeom prst="rect">
            <a:avLst/>
          </a:prstGeom>
          <a:noFill/>
          <a:ln w="9525">
            <a:noFill/>
            <a:miter lim="800000"/>
            <a:headEnd/>
            <a:tailEnd/>
          </a:ln>
        </p:spPr>
      </p:pic>
      <p:pic>
        <p:nvPicPr>
          <p:cNvPr id="68612" name="Picture 4"/>
          <p:cNvPicPr>
            <a:picLocks noChangeAspect="1" noChangeArrowheads="1"/>
          </p:cNvPicPr>
          <p:nvPr/>
        </p:nvPicPr>
        <p:blipFill>
          <a:blip r:embed="rId4" cstate="print"/>
          <a:srcRect/>
          <a:stretch>
            <a:fillRect/>
          </a:stretch>
        </p:blipFill>
        <p:spPr bwMode="auto">
          <a:xfrm>
            <a:off x="-3636912" y="188640"/>
            <a:ext cx="3352800" cy="1038225"/>
          </a:xfrm>
          <a:prstGeom prst="rect">
            <a:avLst/>
          </a:prstGeom>
          <a:noFill/>
          <a:ln w="9525">
            <a:noFill/>
            <a:miter lim="800000"/>
            <a:headEnd/>
            <a:tailEnd/>
          </a:ln>
        </p:spPr>
      </p:pic>
      <p:sp>
        <p:nvSpPr>
          <p:cNvPr id="6861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8615" name="Rectangle 7"/>
          <p:cNvSpPr>
            <a:spLocks noChangeArrowheads="1"/>
          </p:cNvSpPr>
          <p:nvPr/>
        </p:nvSpPr>
        <p:spPr bwMode="auto">
          <a:xfrm>
            <a:off x="0" y="981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861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68616"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27584" y="4365104"/>
            <a:ext cx="2808312" cy="883834"/>
          </a:xfrm>
          <a:prstGeom prst="rect">
            <a:avLst/>
          </a:prstGeom>
          <a:noFill/>
          <a:ln>
            <a:noFill/>
          </a:ln>
        </p:spPr>
      </p:pic>
      <p:sp>
        <p:nvSpPr>
          <p:cNvPr id="68618" name="Rectangle 10"/>
          <p:cNvSpPr>
            <a:spLocks noChangeArrowheads="1"/>
          </p:cNvSpPr>
          <p:nvPr/>
        </p:nvSpPr>
        <p:spPr bwMode="auto">
          <a:xfrm>
            <a:off x="0" y="1047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68619" name="Picture 11"/>
          <p:cNvPicPr>
            <a:picLocks noChangeAspect="1" noChangeArrowheads="1"/>
          </p:cNvPicPr>
          <p:nvPr/>
        </p:nvPicPr>
        <p:blipFill>
          <a:blip r:embed="rId6" cstate="print"/>
          <a:srcRect/>
          <a:stretch>
            <a:fillRect/>
          </a:stretch>
        </p:blipFill>
        <p:spPr bwMode="auto">
          <a:xfrm>
            <a:off x="4788024" y="2492896"/>
            <a:ext cx="3771900" cy="800100"/>
          </a:xfrm>
          <a:prstGeom prst="rect">
            <a:avLst/>
          </a:prstGeom>
          <a:noFill/>
          <a:ln w="9525">
            <a:noFill/>
            <a:miter lim="800000"/>
            <a:headEnd/>
            <a:tailEnd/>
          </a:ln>
        </p:spPr>
      </p:pic>
      <p:pic>
        <p:nvPicPr>
          <p:cNvPr id="8193" name="Picture 1"/>
          <p:cNvPicPr>
            <a:picLocks noChangeAspect="1" noChangeArrowheads="1"/>
          </p:cNvPicPr>
          <p:nvPr/>
        </p:nvPicPr>
        <p:blipFill>
          <a:blip r:embed="rId7" cstate="print"/>
          <a:srcRect/>
          <a:stretch>
            <a:fillRect/>
          </a:stretch>
        </p:blipFill>
        <p:spPr bwMode="auto">
          <a:xfrm>
            <a:off x="4932040" y="3429000"/>
            <a:ext cx="3705225" cy="981075"/>
          </a:xfrm>
          <a:prstGeom prst="rect">
            <a:avLst/>
          </a:prstGeom>
          <a:noFill/>
          <a:ln w="9525">
            <a:noFill/>
            <a:miter lim="800000"/>
            <a:headEnd/>
            <a:tailEnd/>
          </a:ln>
        </p:spPr>
      </p:pic>
      <p:pic>
        <p:nvPicPr>
          <p:cNvPr id="8194" name="Picture 2"/>
          <p:cNvPicPr>
            <a:picLocks noChangeAspect="1" noChangeArrowheads="1"/>
          </p:cNvPicPr>
          <p:nvPr/>
        </p:nvPicPr>
        <p:blipFill>
          <a:blip r:embed="rId8" cstate="print"/>
          <a:srcRect/>
          <a:stretch>
            <a:fillRect/>
          </a:stretch>
        </p:blipFill>
        <p:spPr bwMode="auto">
          <a:xfrm>
            <a:off x="5652120" y="4509120"/>
            <a:ext cx="2352675" cy="723900"/>
          </a:xfrm>
          <a:prstGeom prst="rect">
            <a:avLst/>
          </a:prstGeom>
          <a:noFill/>
          <a:ln w="9525">
            <a:solidFill>
              <a:srgbClr val="FF0000"/>
            </a:solidFill>
            <a:miter lim="800000"/>
            <a:headEnd/>
            <a:tailEnd/>
          </a:ln>
        </p:spPr>
      </p:pic>
      <p:grpSp>
        <p:nvGrpSpPr>
          <p:cNvPr id="33" name="Группа 32"/>
          <p:cNvGrpSpPr/>
          <p:nvPr/>
        </p:nvGrpSpPr>
        <p:grpSpPr>
          <a:xfrm>
            <a:off x="683568" y="5589240"/>
            <a:ext cx="5518957" cy="720080"/>
            <a:chOff x="683568" y="5589240"/>
            <a:chExt cx="5518957" cy="720080"/>
          </a:xfrm>
        </p:grpSpPr>
        <p:sp>
          <p:nvSpPr>
            <p:cNvPr id="34" name="Овал 33"/>
            <p:cNvSpPr/>
            <p:nvPr/>
          </p:nvSpPr>
          <p:spPr>
            <a:xfrm>
              <a:off x="1907704" y="5661248"/>
              <a:ext cx="648072" cy="648072"/>
            </a:xfrm>
            <a:prstGeom prst="ellipse">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cxnSp>
          <p:nvCxnSpPr>
            <p:cNvPr id="35" name="Прямая со стрелкой 34"/>
            <p:cNvCxnSpPr/>
            <p:nvPr/>
          </p:nvCxnSpPr>
          <p:spPr>
            <a:xfrm>
              <a:off x="3851920" y="5949280"/>
              <a:ext cx="432048"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508104" y="5733256"/>
              <a:ext cx="694421" cy="369332"/>
            </a:xfrm>
            <a:prstGeom prst="rect">
              <a:avLst/>
            </a:prstGeom>
            <a:noFill/>
          </p:spPr>
          <p:txBody>
            <a:bodyPr wrap="none" rtlCol="0">
              <a:spAutoFit/>
            </a:bodyPr>
            <a:lstStyle/>
            <a:p>
              <a:r>
                <a:rPr lang="en-US" i="1" dirty="0" smtClean="0"/>
                <a:t>h</a:t>
              </a:r>
              <a:r>
                <a:rPr lang="el-GR" i="1" baseline="-25000" dirty="0" smtClean="0"/>
                <a:t>θ</a:t>
              </a:r>
              <a:r>
                <a:rPr lang="en-US" i="1" dirty="0" smtClean="0"/>
                <a:t>(x)</a:t>
              </a:r>
              <a:endParaRPr lang="ru-RU" i="1" dirty="0" smtClean="0"/>
            </a:p>
          </p:txBody>
        </p:sp>
        <p:sp>
          <p:nvSpPr>
            <p:cNvPr id="37" name="Овал 36"/>
            <p:cNvSpPr/>
            <p:nvPr/>
          </p:nvSpPr>
          <p:spPr>
            <a:xfrm>
              <a:off x="683568" y="5661248"/>
              <a:ext cx="648072" cy="648072"/>
            </a:xfrm>
            <a:prstGeom prst="ellipse">
              <a:avLst/>
            </a:prstGeom>
            <a:noFill/>
            <a:ln w="12700">
              <a:solidFill>
                <a:schemeClr val="tx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38" name="TextBox 37"/>
            <p:cNvSpPr txBox="1"/>
            <p:nvPr/>
          </p:nvSpPr>
          <p:spPr>
            <a:xfrm>
              <a:off x="827584" y="5733256"/>
              <a:ext cx="367408" cy="461665"/>
            </a:xfrm>
            <a:prstGeom prst="rect">
              <a:avLst/>
            </a:prstGeom>
            <a:noFill/>
          </p:spPr>
          <p:txBody>
            <a:bodyPr wrap="none" rtlCol="0">
              <a:spAutoFit/>
            </a:bodyPr>
            <a:lstStyle/>
            <a:p>
              <a:r>
                <a:rPr lang="en-US" sz="2400" dirty="0" smtClean="0"/>
                <a:t>x</a:t>
              </a:r>
              <a:endParaRPr lang="ru-RU" sz="2400" baseline="-25000" dirty="0"/>
            </a:p>
          </p:txBody>
        </p:sp>
        <p:cxnSp>
          <p:nvCxnSpPr>
            <p:cNvPr id="39" name="Прямая со стрелкой 38"/>
            <p:cNvCxnSpPr/>
            <p:nvPr/>
          </p:nvCxnSpPr>
          <p:spPr>
            <a:xfrm flipV="1">
              <a:off x="1331640" y="5957224"/>
              <a:ext cx="576064" cy="516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Прямоугольник 39"/>
            <p:cNvSpPr/>
            <p:nvPr/>
          </p:nvSpPr>
          <p:spPr>
            <a:xfrm>
              <a:off x="1331640" y="5589240"/>
              <a:ext cx="604653" cy="369332"/>
            </a:xfrm>
            <a:prstGeom prst="rect">
              <a:avLst/>
            </a:prstGeom>
          </p:spPr>
          <p:txBody>
            <a:bodyPr wrap="none">
              <a:spAutoFit/>
            </a:bodyPr>
            <a:lstStyle/>
            <a:p>
              <a:r>
                <a:rPr lang="el-GR" i="1" dirty="0" smtClean="0"/>
                <a:t>Θ</a:t>
              </a:r>
              <a:r>
                <a:rPr lang="en-US" i="1" baseline="30000" dirty="0" smtClean="0"/>
                <a:t>(1)</a:t>
              </a:r>
              <a:endParaRPr lang="ru-RU" i="1" baseline="30000" dirty="0" smtClean="0"/>
            </a:p>
          </p:txBody>
        </p:sp>
        <p:sp>
          <p:nvSpPr>
            <p:cNvPr id="41" name="TextBox 40"/>
            <p:cNvSpPr txBox="1"/>
            <p:nvPr/>
          </p:nvSpPr>
          <p:spPr>
            <a:xfrm>
              <a:off x="1907704" y="5733256"/>
              <a:ext cx="684803" cy="461665"/>
            </a:xfrm>
            <a:prstGeom prst="rect">
              <a:avLst/>
            </a:prstGeom>
            <a:noFill/>
          </p:spPr>
          <p:txBody>
            <a:bodyPr wrap="none" rtlCol="0">
              <a:spAutoFit/>
            </a:bodyPr>
            <a:lstStyle/>
            <a:p>
              <a:r>
                <a:rPr lang="en-US" sz="2400" dirty="0" smtClean="0"/>
                <a:t>a</a:t>
              </a:r>
              <a:r>
                <a:rPr lang="en-US" sz="2400" baseline="30000" dirty="0" smtClean="0"/>
                <a:t>(2)</a:t>
              </a:r>
              <a:endParaRPr lang="ru-RU" sz="2400" baseline="30000" dirty="0"/>
            </a:p>
          </p:txBody>
        </p:sp>
        <p:cxnSp>
          <p:nvCxnSpPr>
            <p:cNvPr id="42" name="Прямая со стрелкой 41"/>
            <p:cNvCxnSpPr/>
            <p:nvPr/>
          </p:nvCxnSpPr>
          <p:spPr>
            <a:xfrm flipV="1">
              <a:off x="2555776" y="5949280"/>
              <a:ext cx="576064" cy="516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Прямоугольник 42"/>
            <p:cNvSpPr/>
            <p:nvPr/>
          </p:nvSpPr>
          <p:spPr>
            <a:xfrm>
              <a:off x="2555776" y="5589240"/>
              <a:ext cx="604653" cy="369332"/>
            </a:xfrm>
            <a:prstGeom prst="rect">
              <a:avLst/>
            </a:prstGeom>
          </p:spPr>
          <p:txBody>
            <a:bodyPr wrap="none">
              <a:spAutoFit/>
            </a:bodyPr>
            <a:lstStyle/>
            <a:p>
              <a:r>
                <a:rPr lang="el-GR" i="1" dirty="0" smtClean="0"/>
                <a:t>Θ</a:t>
              </a:r>
              <a:r>
                <a:rPr lang="en-US" i="1" baseline="30000" dirty="0" smtClean="0"/>
                <a:t>(2)</a:t>
              </a:r>
              <a:endParaRPr lang="ru-RU" i="1" baseline="30000" dirty="0" smtClean="0"/>
            </a:p>
          </p:txBody>
        </p:sp>
        <p:sp>
          <p:nvSpPr>
            <p:cNvPr id="44" name="Овал 43"/>
            <p:cNvSpPr/>
            <p:nvPr/>
          </p:nvSpPr>
          <p:spPr>
            <a:xfrm>
              <a:off x="3131840" y="5661248"/>
              <a:ext cx="648072" cy="648072"/>
            </a:xfrm>
            <a:prstGeom prst="ellipse">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45" name="TextBox 44"/>
            <p:cNvSpPr txBox="1"/>
            <p:nvPr/>
          </p:nvSpPr>
          <p:spPr>
            <a:xfrm>
              <a:off x="3131840" y="5733256"/>
              <a:ext cx="684803" cy="461665"/>
            </a:xfrm>
            <a:prstGeom prst="rect">
              <a:avLst/>
            </a:prstGeom>
            <a:noFill/>
          </p:spPr>
          <p:txBody>
            <a:bodyPr wrap="none" rtlCol="0">
              <a:spAutoFit/>
            </a:bodyPr>
            <a:lstStyle/>
            <a:p>
              <a:r>
                <a:rPr lang="en-US" sz="2400" dirty="0" smtClean="0"/>
                <a:t>a</a:t>
              </a:r>
              <a:r>
                <a:rPr lang="en-US" sz="2400" baseline="30000" dirty="0" smtClean="0"/>
                <a:t>(3)</a:t>
              </a:r>
              <a:endParaRPr lang="ru-RU" sz="2400" baseline="30000" dirty="0"/>
            </a:p>
          </p:txBody>
        </p:sp>
        <p:sp>
          <p:nvSpPr>
            <p:cNvPr id="46" name="Прямоугольник 45"/>
            <p:cNvSpPr/>
            <p:nvPr/>
          </p:nvSpPr>
          <p:spPr>
            <a:xfrm>
              <a:off x="3751323" y="5608414"/>
              <a:ext cx="604653" cy="369332"/>
            </a:xfrm>
            <a:prstGeom prst="rect">
              <a:avLst/>
            </a:prstGeom>
          </p:spPr>
          <p:txBody>
            <a:bodyPr wrap="none">
              <a:spAutoFit/>
            </a:bodyPr>
            <a:lstStyle/>
            <a:p>
              <a:r>
                <a:rPr lang="el-GR" i="1" dirty="0" smtClean="0"/>
                <a:t>Θ</a:t>
              </a:r>
              <a:r>
                <a:rPr lang="en-US" i="1" baseline="30000" dirty="0" smtClean="0"/>
                <a:t>(3)</a:t>
              </a:r>
              <a:endParaRPr lang="ru-RU" i="1" baseline="30000" dirty="0" smtClean="0"/>
            </a:p>
          </p:txBody>
        </p:sp>
        <p:sp>
          <p:nvSpPr>
            <p:cNvPr id="47" name="Овал 46"/>
            <p:cNvSpPr/>
            <p:nvPr/>
          </p:nvSpPr>
          <p:spPr>
            <a:xfrm>
              <a:off x="4247237" y="5661248"/>
              <a:ext cx="648072" cy="648072"/>
            </a:xfrm>
            <a:prstGeom prst="ellipse">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48" name="TextBox 47"/>
            <p:cNvSpPr txBox="1"/>
            <p:nvPr/>
          </p:nvSpPr>
          <p:spPr>
            <a:xfrm>
              <a:off x="4247237" y="5733256"/>
              <a:ext cx="684803" cy="461665"/>
            </a:xfrm>
            <a:prstGeom prst="rect">
              <a:avLst/>
            </a:prstGeom>
            <a:noFill/>
          </p:spPr>
          <p:txBody>
            <a:bodyPr wrap="none" rtlCol="0">
              <a:spAutoFit/>
            </a:bodyPr>
            <a:lstStyle/>
            <a:p>
              <a:r>
                <a:rPr lang="en-US" sz="2400" dirty="0" smtClean="0"/>
                <a:t>a</a:t>
              </a:r>
              <a:r>
                <a:rPr lang="en-US" sz="2400" baseline="30000" dirty="0" smtClean="0"/>
                <a:t>(4)</a:t>
              </a:r>
              <a:endParaRPr lang="ru-RU" sz="2400" baseline="30000" dirty="0"/>
            </a:p>
          </p:txBody>
        </p:sp>
        <p:cxnSp>
          <p:nvCxnSpPr>
            <p:cNvPr id="49" name="Прямая со стрелкой 48"/>
            <p:cNvCxnSpPr/>
            <p:nvPr/>
          </p:nvCxnSpPr>
          <p:spPr>
            <a:xfrm flipV="1">
              <a:off x="4932040" y="5971054"/>
              <a:ext cx="576064" cy="516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028384" y="6111875"/>
            <a:ext cx="777144" cy="365125"/>
          </a:xfrm>
        </p:spPr>
        <p:txBody>
          <a:bodyPr vert="horz" anchor="b"/>
          <a:lstStyle/>
          <a:p>
            <a:fld id="{725C68B6-61C2-468F-89AB-4B9F7531AA68}" type="slidenum">
              <a:rPr lang="ru-RU" sz="1800" b="1" smtClean="0">
                <a:solidFill>
                  <a:schemeClr val="tx1">
                    <a:lumMod val="95000"/>
                    <a:lumOff val="5000"/>
                  </a:schemeClr>
                </a:solidFill>
              </a:rPr>
              <a:pPr/>
              <a:t>18</a:t>
            </a:fld>
            <a:endParaRPr lang="ru-RU" sz="1800" b="1">
              <a:solidFill>
                <a:schemeClr val="tx1">
                  <a:lumMod val="95000"/>
                  <a:lumOff val="5000"/>
                </a:schemeClr>
              </a:solidFill>
            </a:endParaRPr>
          </a:p>
        </p:txBody>
      </p:sp>
      <p:sp>
        <p:nvSpPr>
          <p:cNvPr id="3" name="TextBox 2"/>
          <p:cNvSpPr txBox="1"/>
          <p:nvPr/>
        </p:nvSpPr>
        <p:spPr>
          <a:xfrm>
            <a:off x="3697089" y="260648"/>
            <a:ext cx="1915910" cy="52322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ru-RU" sz="2800" b="1" dirty="0" smtClean="0">
                <a:ln w="11430"/>
                <a:solidFill>
                  <a:srgbClr val="FF0066"/>
                </a:solidFill>
                <a:effectLst>
                  <a:outerShdw blurRad="50800" dist="39000" dir="5460000" algn="tl">
                    <a:srgbClr val="000000">
                      <a:alpha val="38000"/>
                    </a:srgbClr>
                  </a:outerShdw>
                </a:effectLst>
                <a:latin typeface="Comic Sans MS" pitchFamily="66" charset="0"/>
              </a:rPr>
              <a:t>Алгоритм</a:t>
            </a:r>
          </a:p>
        </p:txBody>
      </p:sp>
      <p:sp>
        <p:nvSpPr>
          <p:cNvPr id="4" name="TextBox 3"/>
          <p:cNvSpPr txBox="1"/>
          <p:nvPr/>
        </p:nvSpPr>
        <p:spPr>
          <a:xfrm>
            <a:off x="971600" y="1412776"/>
            <a:ext cx="7879080" cy="1754326"/>
          </a:xfrm>
          <a:prstGeom prst="rect">
            <a:avLst/>
          </a:prstGeom>
          <a:noFill/>
        </p:spPr>
        <p:txBody>
          <a:bodyPr wrap="none" rtlCol="0">
            <a:spAutoFit/>
          </a:bodyPr>
          <a:lstStyle/>
          <a:p>
            <a:pPr marL="342900" indent="-342900">
              <a:buAutoNum type="arabicPeriod"/>
            </a:pPr>
            <a:r>
              <a:rPr lang="ru-RU" dirty="0" smtClean="0"/>
              <a:t>Случайная инициализация весов</a:t>
            </a:r>
          </a:p>
          <a:p>
            <a:pPr marL="342900" indent="-342900">
              <a:buAutoNum type="arabicPeriod"/>
            </a:pPr>
            <a:r>
              <a:rPr lang="ru-RU" dirty="0" smtClean="0"/>
              <a:t>Проведение процедуры прямого распространения ошибки </a:t>
            </a:r>
          </a:p>
          <a:p>
            <a:pPr marL="342900" indent="-342900"/>
            <a:r>
              <a:rPr lang="ru-RU" dirty="0" smtClean="0"/>
              <a:t>	для получения </a:t>
            </a:r>
            <a:r>
              <a:rPr lang="en-US" i="1" dirty="0" smtClean="0"/>
              <a:t>h</a:t>
            </a:r>
            <a:r>
              <a:rPr lang="el-GR" i="1" baseline="-25000" dirty="0" smtClean="0"/>
              <a:t>θ</a:t>
            </a:r>
            <a:r>
              <a:rPr lang="en-US" i="1" dirty="0" smtClean="0"/>
              <a:t>(x</a:t>
            </a:r>
            <a:r>
              <a:rPr lang="en-US" i="1" baseline="30000" dirty="0" smtClean="0"/>
              <a:t>(i)</a:t>
            </a:r>
            <a:r>
              <a:rPr lang="en-US" i="1" dirty="0" smtClean="0"/>
              <a:t>)</a:t>
            </a:r>
          </a:p>
          <a:p>
            <a:pPr marL="342900" indent="-342900"/>
            <a:r>
              <a:rPr lang="en-US" dirty="0" smtClean="0"/>
              <a:t>3. </a:t>
            </a:r>
            <a:r>
              <a:rPr lang="ru-RU" dirty="0" smtClean="0"/>
              <a:t>Расчет функции оптимизации </a:t>
            </a:r>
            <a:r>
              <a:rPr lang="en-US" i="1" dirty="0" smtClean="0"/>
              <a:t>J(</a:t>
            </a:r>
            <a:r>
              <a:rPr lang="el-GR" i="1" dirty="0" smtClean="0"/>
              <a:t>θ</a:t>
            </a:r>
            <a:r>
              <a:rPr lang="en-US" i="1" dirty="0" smtClean="0"/>
              <a:t>)</a:t>
            </a:r>
          </a:p>
          <a:p>
            <a:pPr marL="342900" indent="-342900"/>
            <a:r>
              <a:rPr lang="en-US" dirty="0" smtClean="0"/>
              <a:t>4. </a:t>
            </a:r>
            <a:r>
              <a:rPr lang="ru-RU" dirty="0" smtClean="0"/>
              <a:t>Проведение процедуры обратного распространения ошибки </a:t>
            </a:r>
          </a:p>
          <a:p>
            <a:pPr marL="342900" indent="-342900"/>
            <a:r>
              <a:rPr lang="ru-RU" dirty="0" smtClean="0"/>
              <a:t>	для расчета</a:t>
            </a:r>
          </a:p>
        </p:txBody>
      </p:sp>
      <p:pic>
        <p:nvPicPr>
          <p:cNvPr id="5" name="Picture 2"/>
          <p:cNvPicPr>
            <a:picLocks noChangeAspect="1" noChangeArrowheads="1"/>
          </p:cNvPicPr>
          <p:nvPr/>
        </p:nvPicPr>
        <p:blipFill>
          <a:blip r:embed="rId2" cstate="print"/>
          <a:srcRect r="38786"/>
          <a:stretch>
            <a:fillRect/>
          </a:stretch>
        </p:blipFill>
        <p:spPr bwMode="auto">
          <a:xfrm>
            <a:off x="3347864" y="2924944"/>
            <a:ext cx="1440160" cy="723900"/>
          </a:xfrm>
          <a:prstGeom prst="rect">
            <a:avLst/>
          </a:prstGeom>
          <a:noFill/>
          <a:ln w="9525">
            <a:noFill/>
            <a:miter lim="800000"/>
            <a:headEnd/>
            <a:tailEnd/>
          </a:ln>
        </p:spPr>
      </p:pic>
      <p:pic>
        <p:nvPicPr>
          <p:cNvPr id="40962" name="Picture 2"/>
          <p:cNvPicPr>
            <a:picLocks noChangeAspect="1" noChangeArrowheads="1"/>
          </p:cNvPicPr>
          <p:nvPr/>
        </p:nvPicPr>
        <p:blipFill>
          <a:blip r:embed="rId3" cstate="print"/>
          <a:srcRect/>
          <a:stretch>
            <a:fillRect/>
          </a:stretch>
        </p:blipFill>
        <p:spPr bwMode="auto">
          <a:xfrm>
            <a:off x="1403648" y="3645024"/>
            <a:ext cx="1838325" cy="295275"/>
          </a:xfrm>
          <a:prstGeom prst="rect">
            <a:avLst/>
          </a:prstGeom>
          <a:noFill/>
          <a:ln w="9525">
            <a:noFill/>
            <a:miter lim="800000"/>
            <a:headEnd/>
            <a:tailEnd/>
          </a:ln>
        </p:spPr>
      </p:pic>
      <p:sp>
        <p:nvSpPr>
          <p:cNvPr id="7" name="Прямоугольник 6"/>
          <p:cNvSpPr/>
          <p:nvPr/>
        </p:nvSpPr>
        <p:spPr>
          <a:xfrm>
            <a:off x="3491880" y="3645024"/>
            <a:ext cx="3374642" cy="369332"/>
          </a:xfrm>
          <a:prstGeom prst="rect">
            <a:avLst/>
          </a:prstGeom>
        </p:spPr>
        <p:txBody>
          <a:bodyPr wrap="none">
            <a:spAutoFit/>
          </a:bodyPr>
          <a:lstStyle/>
          <a:p>
            <a:r>
              <a:rPr lang="en-US" i="1" dirty="0" smtClean="0">
                <a:latin typeface="Times New Roman" pitchFamily="18" charset="0"/>
                <a:cs typeface="Times New Roman" pitchFamily="18" charset="0"/>
              </a:rPr>
              <a:t>{(x</a:t>
            </a:r>
            <a:r>
              <a:rPr lang="ru-RU" i="1" baseline="30000" dirty="0" smtClean="0">
                <a:latin typeface="Times New Roman" pitchFamily="18" charset="0"/>
                <a:cs typeface="Times New Roman" pitchFamily="18" charset="0"/>
              </a:rPr>
              <a:t>(</a:t>
            </a:r>
            <a:r>
              <a:rPr lang="en-US" i="1" baseline="30000" dirty="0" smtClean="0">
                <a:latin typeface="Times New Roman" pitchFamily="18" charset="0"/>
                <a:cs typeface="Times New Roman" pitchFamily="18" charset="0"/>
              </a:rPr>
              <a:t>1</a:t>
            </a:r>
            <a:r>
              <a:rPr lang="ru-RU" i="1" baseline="30000"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a:t>
            </a:r>
            <a:r>
              <a:rPr lang="en-US" i="1" baseline="30000"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y</a:t>
            </a:r>
            <a:r>
              <a:rPr lang="ru-RU" i="1" baseline="30000" dirty="0" smtClean="0">
                <a:latin typeface="Times New Roman" pitchFamily="18" charset="0"/>
                <a:cs typeface="Times New Roman" pitchFamily="18" charset="0"/>
              </a:rPr>
              <a:t>(</a:t>
            </a:r>
            <a:r>
              <a:rPr lang="en-US" i="1" baseline="30000" dirty="0" smtClean="0">
                <a:latin typeface="Times New Roman" pitchFamily="18" charset="0"/>
                <a:cs typeface="Times New Roman" pitchFamily="18" charset="0"/>
              </a:rPr>
              <a:t>1</a:t>
            </a:r>
            <a:r>
              <a:rPr lang="ru-RU" i="1" baseline="30000"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 (x</a:t>
            </a:r>
            <a:r>
              <a:rPr lang="ru-RU" i="1" baseline="30000" dirty="0" smtClean="0">
                <a:latin typeface="Times New Roman" pitchFamily="18" charset="0"/>
                <a:cs typeface="Times New Roman" pitchFamily="18" charset="0"/>
              </a:rPr>
              <a:t>(</a:t>
            </a:r>
            <a:r>
              <a:rPr lang="en-US" i="1" baseline="30000" dirty="0" smtClean="0">
                <a:latin typeface="Times New Roman" pitchFamily="18" charset="0"/>
                <a:cs typeface="Times New Roman" pitchFamily="18" charset="0"/>
              </a:rPr>
              <a:t>2</a:t>
            </a:r>
            <a:r>
              <a:rPr lang="ru-RU" i="1" baseline="30000"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a:t>
            </a:r>
            <a:r>
              <a:rPr lang="en-US" i="1" baseline="30000"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y</a:t>
            </a:r>
            <a:r>
              <a:rPr lang="ru-RU" i="1" baseline="30000" dirty="0" smtClean="0">
                <a:latin typeface="Times New Roman" pitchFamily="18" charset="0"/>
                <a:cs typeface="Times New Roman" pitchFamily="18" charset="0"/>
              </a:rPr>
              <a:t>(</a:t>
            </a:r>
            <a:r>
              <a:rPr lang="en-US" i="1" baseline="30000" dirty="0" smtClean="0">
                <a:latin typeface="Times New Roman" pitchFamily="18" charset="0"/>
                <a:cs typeface="Times New Roman" pitchFamily="18" charset="0"/>
              </a:rPr>
              <a:t>2</a:t>
            </a:r>
            <a:r>
              <a:rPr lang="ru-RU" i="1" baseline="30000"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 (x</a:t>
            </a:r>
            <a:r>
              <a:rPr lang="ru-RU" i="1" baseline="30000" dirty="0" smtClean="0">
                <a:latin typeface="Times New Roman" pitchFamily="18" charset="0"/>
                <a:cs typeface="Times New Roman" pitchFamily="18" charset="0"/>
              </a:rPr>
              <a:t>(</a:t>
            </a:r>
            <a:r>
              <a:rPr lang="en-US" i="1" baseline="30000" dirty="0" smtClean="0">
                <a:latin typeface="Times New Roman" pitchFamily="18" charset="0"/>
                <a:cs typeface="Times New Roman" pitchFamily="18" charset="0"/>
              </a:rPr>
              <a:t>m</a:t>
            </a:r>
            <a:r>
              <a:rPr lang="ru-RU" i="1" baseline="30000"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a:t>
            </a:r>
            <a:r>
              <a:rPr lang="en-US" i="1" baseline="30000"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y</a:t>
            </a:r>
            <a:r>
              <a:rPr lang="ru-RU" i="1" baseline="30000" dirty="0" smtClean="0">
                <a:latin typeface="Times New Roman" pitchFamily="18" charset="0"/>
                <a:cs typeface="Times New Roman" pitchFamily="18" charset="0"/>
              </a:rPr>
              <a:t>(</a:t>
            </a:r>
            <a:r>
              <a:rPr lang="en-US" i="1" baseline="30000" dirty="0" smtClean="0">
                <a:latin typeface="Times New Roman" pitchFamily="18" charset="0"/>
                <a:cs typeface="Times New Roman" pitchFamily="18" charset="0"/>
              </a:rPr>
              <a:t>m</a:t>
            </a:r>
            <a:r>
              <a:rPr lang="ru-RU" i="1" baseline="30000"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a:t>
            </a:r>
          </a:p>
        </p:txBody>
      </p:sp>
      <p:sp>
        <p:nvSpPr>
          <p:cNvPr id="8" name="TextBox 7"/>
          <p:cNvSpPr txBox="1"/>
          <p:nvPr/>
        </p:nvSpPr>
        <p:spPr>
          <a:xfrm>
            <a:off x="1115616" y="4581128"/>
            <a:ext cx="5907386" cy="646331"/>
          </a:xfrm>
          <a:prstGeom prst="rect">
            <a:avLst/>
          </a:prstGeom>
          <a:noFill/>
        </p:spPr>
        <p:txBody>
          <a:bodyPr wrap="none" rtlCol="0">
            <a:spAutoFit/>
          </a:bodyPr>
          <a:lstStyle/>
          <a:p>
            <a:r>
              <a:rPr lang="ru-RU" dirty="0" smtClean="0"/>
              <a:t>5. Использование метода градиентного спуска </a:t>
            </a:r>
          </a:p>
          <a:p>
            <a:r>
              <a:rPr lang="ru-RU" dirty="0" smtClean="0"/>
              <a:t>   для минимизации </a:t>
            </a:r>
            <a:r>
              <a:rPr lang="en-US" i="1" dirty="0" smtClean="0"/>
              <a:t>J(</a:t>
            </a:r>
            <a:r>
              <a:rPr lang="el-GR" i="1" dirty="0" smtClean="0"/>
              <a:t>θ</a:t>
            </a:r>
            <a:r>
              <a:rPr lang="en-US" i="1" dirty="0" smtClean="0"/>
              <a:t>)</a:t>
            </a: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7884368" y="6111875"/>
            <a:ext cx="921160" cy="365125"/>
          </a:xfrm>
        </p:spPr>
        <p:txBody>
          <a:bodyPr vert="horz" anchor="b"/>
          <a:lstStyle/>
          <a:p>
            <a:fld id="{725C68B6-61C2-468F-89AB-4B9F7531AA68}" type="slidenum">
              <a:rPr lang="ru-RU" sz="1800" b="1" smtClean="0">
                <a:solidFill>
                  <a:schemeClr val="tx1">
                    <a:lumMod val="95000"/>
                    <a:lumOff val="5000"/>
                  </a:schemeClr>
                </a:solidFill>
              </a:rPr>
              <a:pPr/>
              <a:t>19</a:t>
            </a:fld>
            <a:endParaRPr lang="ru-RU" sz="1800" b="1">
              <a:solidFill>
                <a:schemeClr val="tx1">
                  <a:lumMod val="95000"/>
                  <a:lumOff val="5000"/>
                </a:schemeClr>
              </a:solidFill>
            </a:endParaRPr>
          </a:p>
        </p:txBody>
      </p:sp>
      <p:sp>
        <p:nvSpPr>
          <p:cNvPr id="3" name="Прямоугольник 2"/>
          <p:cNvSpPr/>
          <p:nvPr/>
        </p:nvSpPr>
        <p:spPr>
          <a:xfrm>
            <a:off x="571472" y="1285860"/>
            <a:ext cx="8215370" cy="4247317"/>
          </a:xfrm>
          <a:prstGeom prst="rect">
            <a:avLst/>
          </a:prstGeom>
        </p:spPr>
        <p:txBody>
          <a:bodyPr wrap="square">
            <a:spAutoFit/>
          </a:bodyPr>
          <a:lstStyle/>
          <a:p>
            <a:pPr>
              <a:lnSpc>
                <a:spcPct val="150000"/>
              </a:lnSpc>
            </a:pPr>
            <a:r>
              <a:rPr lang="ru-RU" dirty="0" smtClean="0">
                <a:latin typeface="Comic Sans MS" pitchFamily="66" charset="0"/>
              </a:rPr>
              <a:t>1) Если в конкретной задаче гипотеза о линейной </a:t>
            </a:r>
            <a:r>
              <a:rPr lang="ru-RU" dirty="0" err="1" smtClean="0">
                <a:latin typeface="Comic Sans MS" pitchFamily="66" charset="0"/>
              </a:rPr>
              <a:t>разделимости</a:t>
            </a:r>
            <a:endParaRPr lang="ru-RU" dirty="0" smtClean="0">
              <a:latin typeface="Comic Sans MS" pitchFamily="66" charset="0"/>
            </a:endParaRPr>
          </a:p>
          <a:p>
            <a:pPr>
              <a:lnSpc>
                <a:spcPct val="150000"/>
              </a:lnSpc>
            </a:pPr>
            <a:r>
              <a:rPr lang="ru-RU" dirty="0" smtClean="0">
                <a:latin typeface="Comic Sans MS" pitchFamily="66" charset="0"/>
              </a:rPr>
              <a:t>классов выглядит правдоподобно, то можно ограничиться одним слоем.</a:t>
            </a:r>
          </a:p>
          <a:p>
            <a:pPr>
              <a:lnSpc>
                <a:spcPct val="150000"/>
              </a:lnSpc>
            </a:pPr>
            <a:r>
              <a:rPr lang="ru-RU" dirty="0" smtClean="0">
                <a:latin typeface="Comic Sans MS" pitchFamily="66" charset="0"/>
              </a:rPr>
              <a:t>2) Двухслойные сети позволяют представлять извилистые нелинейные границы, и в большинстве случаев этого хватает. </a:t>
            </a:r>
          </a:p>
          <a:p>
            <a:pPr>
              <a:lnSpc>
                <a:spcPct val="150000"/>
              </a:lnSpc>
            </a:pPr>
            <a:r>
              <a:rPr lang="ru-RU" dirty="0" smtClean="0">
                <a:latin typeface="Comic Sans MS" pitchFamily="66" charset="0"/>
              </a:rPr>
              <a:t>3) Трёхслойными сетями имеет смысл пользоваться для представления сложных многосвязных областей. </a:t>
            </a:r>
          </a:p>
          <a:p>
            <a:pPr>
              <a:lnSpc>
                <a:spcPct val="150000"/>
              </a:lnSpc>
            </a:pPr>
            <a:r>
              <a:rPr lang="ru-RU" dirty="0" smtClean="0">
                <a:latin typeface="Comic Sans MS" pitchFamily="66" charset="0"/>
              </a:rPr>
              <a:t>4) Чем больше слоёв, тем более богатый класс функций реализует сеть, но тем хуже сходятся градиентные методы, и тем труднее её обучить.</a:t>
            </a:r>
            <a:endParaRPr lang="ru-RU" dirty="0">
              <a:latin typeface="Comic Sans MS" pitchFamily="66" charset="0"/>
            </a:endParaRPr>
          </a:p>
        </p:txBody>
      </p:sp>
      <p:sp>
        <p:nvSpPr>
          <p:cNvPr id="4" name="TextBox 3"/>
          <p:cNvSpPr txBox="1"/>
          <p:nvPr/>
        </p:nvSpPr>
        <p:spPr>
          <a:xfrm>
            <a:off x="2428860" y="357166"/>
            <a:ext cx="3776996" cy="52322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ru-RU" sz="2800" b="1" dirty="0" smtClean="0">
                <a:ln w="11430"/>
                <a:solidFill>
                  <a:srgbClr val="FF0066"/>
                </a:solidFill>
                <a:effectLst>
                  <a:outerShdw blurRad="50800" dist="39000" dir="5460000" algn="tl">
                    <a:srgbClr val="000000">
                      <a:alpha val="38000"/>
                    </a:srgbClr>
                  </a:outerShdw>
                </a:effectLst>
                <a:latin typeface="Comic Sans MS" pitchFamily="66" charset="0"/>
              </a:rPr>
              <a:t>Выбор числа слоёв</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1340768"/>
            <a:ext cx="5091458" cy="2308324"/>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800" b="1" dirty="0" smtClean="0">
                <a:ln w="11430"/>
                <a:solidFill>
                  <a:srgbClr val="FF0066"/>
                </a:solidFill>
                <a:effectLst>
                  <a:outerShdw blurRad="50800" dist="39000" dir="5460000" algn="tl">
                    <a:srgbClr val="000000">
                      <a:alpha val="38000"/>
                    </a:srgbClr>
                  </a:outerShdw>
                </a:effectLst>
                <a:latin typeface="Comic Sans MS" pitchFamily="66" charset="0"/>
              </a:rPr>
              <a:t>Искусственные </a:t>
            </a:r>
          </a:p>
          <a:p>
            <a:pPr algn="ctr"/>
            <a:r>
              <a:rPr lang="ru-RU" sz="4800" b="1" dirty="0" smtClean="0">
                <a:ln w="11430"/>
                <a:solidFill>
                  <a:srgbClr val="FF0066"/>
                </a:solidFill>
                <a:effectLst>
                  <a:outerShdw blurRad="50800" dist="39000" dir="5460000" algn="tl">
                    <a:srgbClr val="000000">
                      <a:alpha val="38000"/>
                    </a:srgbClr>
                  </a:outerShdw>
                </a:effectLst>
                <a:latin typeface="Comic Sans MS" pitchFamily="66" charset="0"/>
              </a:rPr>
              <a:t>нейронные сети</a:t>
            </a:r>
          </a:p>
          <a:p>
            <a:pPr algn="ctr"/>
            <a:r>
              <a:rPr lang="ru-RU" sz="4800" b="1" dirty="0" smtClean="0">
                <a:ln w="11430"/>
                <a:solidFill>
                  <a:srgbClr val="FF0066"/>
                </a:solidFill>
                <a:effectLst>
                  <a:outerShdw blurRad="50800" dist="39000" dir="5460000" algn="tl">
                    <a:srgbClr val="000000">
                      <a:alpha val="38000"/>
                    </a:srgbClr>
                  </a:outerShdw>
                </a:effectLst>
                <a:latin typeface="Comic Sans MS" pitchFamily="66" charset="0"/>
              </a:rPr>
              <a:t>(ИНС)</a:t>
            </a:r>
            <a:endParaRPr lang="ru-RU" sz="4800" b="1" dirty="0">
              <a:ln w="11430"/>
              <a:solidFill>
                <a:srgbClr val="FF0066"/>
              </a:solidFill>
              <a:effectLst>
                <a:outerShdw blurRad="50800" dist="39000" dir="5460000" algn="tl">
                  <a:srgbClr val="000000">
                    <a:alpha val="38000"/>
                  </a:srgbClr>
                </a:outerShdw>
              </a:effectLst>
              <a:latin typeface="Comic Sans MS" pitchFamily="66" charset="0"/>
            </a:endParaRPr>
          </a:p>
        </p:txBody>
      </p:sp>
      <p:sp>
        <p:nvSpPr>
          <p:cNvPr id="3" name="TextBox 2"/>
          <p:cNvSpPr txBox="1"/>
          <p:nvPr/>
        </p:nvSpPr>
        <p:spPr>
          <a:xfrm>
            <a:off x="4427984" y="5373216"/>
            <a:ext cx="3888432" cy="369332"/>
          </a:xfrm>
          <a:prstGeom prst="rect">
            <a:avLst/>
          </a:prstGeom>
          <a:noFill/>
        </p:spPr>
        <p:txBody>
          <a:bodyPr wrap="square" rtlCol="0">
            <a:spAutoFit/>
          </a:bodyPr>
          <a:lstStyle/>
          <a:p>
            <a:r>
              <a:rPr lang="ru-RU" dirty="0" smtClean="0"/>
              <a:t>Христова Татьяна Михайловна</a:t>
            </a:r>
            <a:endParaRPr lang="ru-RU" dirty="0"/>
          </a:p>
        </p:txBody>
      </p:sp>
      <p:sp>
        <p:nvSpPr>
          <p:cNvPr id="4" name="TextBox 3"/>
          <p:cNvSpPr txBox="1"/>
          <p:nvPr/>
        </p:nvSpPr>
        <p:spPr>
          <a:xfrm>
            <a:off x="3923928" y="6093296"/>
            <a:ext cx="671979" cy="369332"/>
          </a:xfrm>
          <a:prstGeom prst="rect">
            <a:avLst/>
          </a:prstGeom>
          <a:noFill/>
        </p:spPr>
        <p:txBody>
          <a:bodyPr wrap="none" rtlCol="0">
            <a:spAutoFit/>
          </a:bodyPr>
          <a:lstStyle/>
          <a:p>
            <a:r>
              <a:rPr lang="ru-RU" dirty="0" smtClean="0"/>
              <a:t>2014</a:t>
            </a:r>
            <a:endParaRPr lang="ru-RU" dirty="0"/>
          </a:p>
        </p:txBody>
      </p:sp>
      <p:pic>
        <p:nvPicPr>
          <p:cNvPr id="6" name="Picture 2" descr="http://ecm-journal.ru/image.axd?picture=fc843bb8-aaad-489f-9bd7-e23d07b54d58.jpg"/>
          <p:cNvPicPr>
            <a:picLocks noChangeAspect="1" noChangeArrowheads="1"/>
          </p:cNvPicPr>
          <p:nvPr/>
        </p:nvPicPr>
        <p:blipFill>
          <a:blip r:embed="rId2" cstate="print"/>
          <a:srcRect/>
          <a:stretch>
            <a:fillRect/>
          </a:stretch>
        </p:blipFill>
        <p:spPr bwMode="auto">
          <a:xfrm>
            <a:off x="6458723" y="419178"/>
            <a:ext cx="2304255" cy="1728192"/>
          </a:xfrm>
          <a:prstGeom prst="rect">
            <a:avLst/>
          </a:prstGeom>
          <a:noFill/>
        </p:spPr>
      </p:pic>
      <p:pic>
        <p:nvPicPr>
          <p:cNvPr id="26626" name="Picture 2" descr="http://122012.imgbb.ru/user/61/619294/1/566a078586da10a333009f594e7cc03c.jpg"/>
          <p:cNvPicPr>
            <a:picLocks noChangeAspect="1" noChangeArrowheads="1"/>
          </p:cNvPicPr>
          <p:nvPr/>
        </p:nvPicPr>
        <p:blipFill>
          <a:blip r:embed="rId3" cstate="print"/>
          <a:srcRect/>
          <a:stretch>
            <a:fillRect/>
          </a:stretch>
        </p:blipFill>
        <p:spPr bwMode="auto">
          <a:xfrm>
            <a:off x="467544" y="3645024"/>
            <a:ext cx="1931984" cy="273630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028384" y="6111875"/>
            <a:ext cx="777144" cy="365125"/>
          </a:xfrm>
        </p:spPr>
        <p:txBody>
          <a:bodyPr vert="horz" anchor="b"/>
          <a:lstStyle/>
          <a:p>
            <a:fld id="{725C68B6-61C2-468F-89AB-4B9F7531AA68}" type="slidenum">
              <a:rPr lang="ru-RU" sz="1800" b="1" smtClean="0">
                <a:solidFill>
                  <a:schemeClr val="tx1">
                    <a:lumMod val="95000"/>
                    <a:lumOff val="5000"/>
                  </a:schemeClr>
                </a:solidFill>
              </a:rPr>
              <a:pPr/>
              <a:t>20</a:t>
            </a:fld>
            <a:endParaRPr lang="ru-RU" sz="1800" b="1">
              <a:solidFill>
                <a:schemeClr val="tx1">
                  <a:lumMod val="95000"/>
                  <a:lumOff val="5000"/>
                </a:schemeClr>
              </a:solidFill>
            </a:endParaRPr>
          </a:p>
        </p:txBody>
      </p:sp>
      <p:sp>
        <p:nvSpPr>
          <p:cNvPr id="3" name="Прямоугольник 2"/>
          <p:cNvSpPr/>
          <p:nvPr/>
        </p:nvSpPr>
        <p:spPr>
          <a:xfrm>
            <a:off x="2214546" y="357166"/>
            <a:ext cx="4572000" cy="954107"/>
          </a:xfrm>
          <a:prstGeom prst="rect">
            <a:avLst/>
          </a:prstGeom>
        </p:spPr>
        <p:txBody>
          <a:bodyPr>
            <a:spAutoFit/>
          </a:bodyPr>
          <a:lstStyle/>
          <a:p>
            <a:pPr algn="ctr"/>
            <a:r>
              <a:rPr lang="ru-RU" sz="2800" b="1" dirty="0" smtClean="0">
                <a:ln w="11430"/>
                <a:solidFill>
                  <a:srgbClr val="FF0066"/>
                </a:solidFill>
                <a:effectLst>
                  <a:outerShdw blurRad="50800" dist="39000" dir="5460000" algn="tl">
                    <a:srgbClr val="000000">
                      <a:alpha val="38000"/>
                    </a:srgbClr>
                  </a:outerShdw>
                </a:effectLst>
                <a:latin typeface="Comic Sans MS" pitchFamily="66" charset="0"/>
              </a:rPr>
              <a:t>Выбор числа нейронов в скрытом слое</a:t>
            </a:r>
          </a:p>
        </p:txBody>
      </p:sp>
      <p:sp>
        <p:nvSpPr>
          <p:cNvPr id="4" name="Прямоугольник 3"/>
          <p:cNvSpPr/>
          <p:nvPr/>
        </p:nvSpPr>
        <p:spPr>
          <a:xfrm>
            <a:off x="428596" y="1571612"/>
            <a:ext cx="7715304" cy="3416320"/>
          </a:xfrm>
          <a:prstGeom prst="rect">
            <a:avLst/>
          </a:prstGeom>
        </p:spPr>
        <p:txBody>
          <a:bodyPr wrap="square">
            <a:spAutoFit/>
          </a:bodyPr>
          <a:lstStyle/>
          <a:p>
            <a:r>
              <a:rPr lang="ru-RU" dirty="0" smtClean="0"/>
              <a:t>1. </a:t>
            </a:r>
            <a:r>
              <a:rPr lang="ru-RU" b="1" dirty="0" smtClean="0"/>
              <a:t>Визуальный способ. </a:t>
            </a:r>
            <a:r>
              <a:rPr lang="ru-RU" dirty="0" smtClean="0"/>
              <a:t>Если граница классов (или кривая регрессии) слишком сглажена, значит, сеть </a:t>
            </a:r>
            <a:r>
              <a:rPr lang="ru-RU" dirty="0" err="1" smtClean="0"/>
              <a:t>переупрощена</a:t>
            </a:r>
            <a:r>
              <a:rPr lang="ru-RU" dirty="0" smtClean="0"/>
              <a:t>, и необходимо увеличивать число нейронов в скрытом слое. Если граница классов (или кривая регрессии) испытывает слишком резкие колебания, на тестовых данных наблюдаются большие выбросы, веса сети принимают большие по модулю значения, то сеть переусложнена, и скрытый слой</a:t>
            </a:r>
          </a:p>
          <a:p>
            <a:r>
              <a:rPr lang="ru-RU" dirty="0" smtClean="0"/>
              <a:t>следует сократить. </a:t>
            </a:r>
          </a:p>
          <a:p>
            <a:endParaRPr lang="ru-RU" dirty="0" smtClean="0"/>
          </a:p>
          <a:p>
            <a:r>
              <a:rPr lang="ru-RU" dirty="0" smtClean="0"/>
              <a:t>Недостаток этого способа в том, что он подходит только для задач с низкой размерностью пространства (небольшим числом признаков).</a:t>
            </a: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7956376" y="6111875"/>
            <a:ext cx="849152" cy="365125"/>
          </a:xfrm>
        </p:spPr>
        <p:txBody>
          <a:bodyPr vert="horz" anchor="b"/>
          <a:lstStyle/>
          <a:p>
            <a:fld id="{725C68B6-61C2-468F-89AB-4B9F7531AA68}" type="slidenum">
              <a:rPr lang="ru-RU" sz="1800" b="1" smtClean="0">
                <a:solidFill>
                  <a:schemeClr val="tx1">
                    <a:lumMod val="95000"/>
                    <a:lumOff val="5000"/>
                  </a:schemeClr>
                </a:solidFill>
              </a:rPr>
              <a:pPr/>
              <a:t>21</a:t>
            </a:fld>
            <a:endParaRPr lang="ru-RU" sz="1800" b="1">
              <a:solidFill>
                <a:schemeClr val="tx1">
                  <a:lumMod val="95000"/>
                  <a:lumOff val="5000"/>
                </a:schemeClr>
              </a:solidFill>
            </a:endParaRPr>
          </a:p>
        </p:txBody>
      </p:sp>
      <p:sp>
        <p:nvSpPr>
          <p:cNvPr id="3" name="Прямоугольник 2"/>
          <p:cNvSpPr/>
          <p:nvPr/>
        </p:nvSpPr>
        <p:spPr>
          <a:xfrm>
            <a:off x="2214546" y="357166"/>
            <a:ext cx="4572000" cy="954107"/>
          </a:xfrm>
          <a:prstGeom prst="rect">
            <a:avLst/>
          </a:prstGeom>
        </p:spPr>
        <p:txBody>
          <a:bodyPr>
            <a:spAutoFit/>
          </a:bodyPr>
          <a:lstStyle/>
          <a:p>
            <a:pPr algn="ctr"/>
            <a:r>
              <a:rPr lang="ru-RU" sz="2800" b="1" dirty="0" smtClean="0">
                <a:ln w="11430"/>
                <a:solidFill>
                  <a:srgbClr val="FF0066"/>
                </a:solidFill>
                <a:effectLst>
                  <a:outerShdw blurRad="50800" dist="39000" dir="5460000" algn="tl">
                    <a:srgbClr val="000000">
                      <a:alpha val="38000"/>
                    </a:srgbClr>
                  </a:outerShdw>
                </a:effectLst>
                <a:latin typeface="Comic Sans MS" pitchFamily="66" charset="0"/>
              </a:rPr>
              <a:t>Выбор числа нейронов в скрытом слое</a:t>
            </a:r>
          </a:p>
        </p:txBody>
      </p:sp>
      <p:sp>
        <p:nvSpPr>
          <p:cNvPr id="4" name="Прямоугольник 3"/>
          <p:cNvSpPr/>
          <p:nvPr/>
        </p:nvSpPr>
        <p:spPr>
          <a:xfrm>
            <a:off x="428596" y="1500174"/>
            <a:ext cx="8358246" cy="2308324"/>
          </a:xfrm>
          <a:prstGeom prst="rect">
            <a:avLst/>
          </a:prstGeom>
        </p:spPr>
        <p:txBody>
          <a:bodyPr wrap="square">
            <a:spAutoFit/>
          </a:bodyPr>
          <a:lstStyle/>
          <a:p>
            <a:pPr algn="just"/>
            <a:r>
              <a:rPr lang="ru-RU" dirty="0" smtClean="0"/>
              <a:t>2</a:t>
            </a:r>
            <a:r>
              <a:rPr lang="ru-RU" b="1" dirty="0" smtClean="0"/>
              <a:t>. Оптимизация числа нейронов по внешнему критерию</a:t>
            </a:r>
            <a:r>
              <a:rPr lang="ru-RU" dirty="0" smtClean="0"/>
              <a:t>, например, по критерию скользящего контроля или средней ошибки на независимой контрольной выборке Q(</a:t>
            </a:r>
            <a:r>
              <a:rPr lang="ru-RU" dirty="0" err="1" smtClean="0"/>
              <a:t>Xk</a:t>
            </a:r>
            <a:r>
              <a:rPr lang="ru-RU" dirty="0" smtClean="0"/>
              <a:t>).</a:t>
            </a:r>
          </a:p>
          <a:p>
            <a:pPr algn="just"/>
            <a:endParaRPr lang="ru-RU" dirty="0" smtClean="0"/>
          </a:p>
          <a:p>
            <a:pPr algn="just"/>
            <a:r>
              <a:rPr lang="ru-RU" dirty="0" smtClean="0"/>
              <a:t>Недостаток этого способа в том, что приходится много раз заново строить сеть при различном количестве нейронов, а в случае скользящего контроля  ещё и при различных разбиениях выборки на обучающую и тестовую.</a:t>
            </a: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22</a:t>
            </a:fld>
            <a:endParaRPr lang="ru-RU"/>
          </a:p>
        </p:txBody>
      </p:sp>
      <p:sp>
        <p:nvSpPr>
          <p:cNvPr id="3" name="TextBox 2"/>
          <p:cNvSpPr txBox="1"/>
          <p:nvPr/>
        </p:nvSpPr>
        <p:spPr>
          <a:xfrm>
            <a:off x="1331640" y="1628800"/>
            <a:ext cx="6021200" cy="954107"/>
          </a:xfrm>
          <a:prstGeom prst="rect">
            <a:avLst/>
          </a:prstGeom>
          <a:noFill/>
        </p:spPr>
        <p:txBody>
          <a:bodyPr wrap="none" rtlCol="0">
            <a:spAutoFit/>
          </a:bodyPr>
          <a:lstStyle/>
          <a:p>
            <a:pPr algn="ctr"/>
            <a:r>
              <a:rPr lang="ru-RU" sz="2800" b="1" dirty="0" smtClean="0">
                <a:ln w="11430"/>
                <a:solidFill>
                  <a:srgbClr val="FF0066"/>
                </a:solidFill>
                <a:effectLst>
                  <a:outerShdw blurRad="50800" dist="39000" dir="5460000" algn="tl">
                    <a:srgbClr val="000000">
                      <a:alpha val="38000"/>
                    </a:srgbClr>
                  </a:outerShdw>
                </a:effectLst>
                <a:latin typeface="Comic Sans MS" pitchFamily="66" charset="0"/>
              </a:rPr>
              <a:t>Карты </a:t>
            </a:r>
            <a:r>
              <a:rPr lang="ru-RU" sz="2800" b="1" dirty="0" err="1" smtClean="0">
                <a:ln w="11430"/>
                <a:solidFill>
                  <a:srgbClr val="FF0066"/>
                </a:solidFill>
                <a:effectLst>
                  <a:outerShdw blurRad="50800" dist="39000" dir="5460000" algn="tl">
                    <a:srgbClr val="000000">
                      <a:alpha val="38000"/>
                    </a:srgbClr>
                  </a:outerShdw>
                </a:effectLst>
                <a:latin typeface="Comic Sans MS" pitchFamily="66" charset="0"/>
              </a:rPr>
              <a:t>Кохонена</a:t>
            </a:r>
            <a:r>
              <a:rPr lang="ru-RU" sz="2800" b="1" dirty="0" smtClean="0">
                <a:ln w="11430"/>
                <a:solidFill>
                  <a:srgbClr val="FF0066"/>
                </a:solidFill>
                <a:effectLst>
                  <a:outerShdw blurRad="50800" dist="39000" dir="5460000" algn="tl">
                    <a:srgbClr val="000000">
                      <a:alpha val="38000"/>
                    </a:srgbClr>
                  </a:outerShdw>
                </a:effectLst>
                <a:latin typeface="Comic Sans MS" pitchFamily="66" charset="0"/>
              </a:rPr>
              <a:t> </a:t>
            </a:r>
          </a:p>
          <a:p>
            <a:pPr algn="ctr"/>
            <a:r>
              <a:rPr lang="ru-RU" sz="2800" b="1" dirty="0" smtClean="0">
                <a:ln w="11430"/>
                <a:solidFill>
                  <a:srgbClr val="FF0066"/>
                </a:solidFill>
                <a:effectLst>
                  <a:outerShdw blurRad="50800" dist="39000" dir="5460000" algn="tl">
                    <a:srgbClr val="000000">
                      <a:alpha val="38000"/>
                    </a:srgbClr>
                  </a:outerShdw>
                </a:effectLst>
                <a:latin typeface="Comic Sans MS" pitchFamily="66" charset="0"/>
              </a:rPr>
              <a:t>(</a:t>
            </a:r>
            <a:r>
              <a:rPr lang="en-US" sz="2800" b="1" dirty="0" err="1" smtClean="0">
                <a:ln w="11430"/>
                <a:solidFill>
                  <a:srgbClr val="FF0066"/>
                </a:solidFill>
                <a:effectLst>
                  <a:outerShdw blurRad="50800" dist="39000" dir="5460000" algn="tl">
                    <a:srgbClr val="000000">
                      <a:alpha val="38000"/>
                    </a:srgbClr>
                  </a:outerShdw>
                </a:effectLst>
                <a:latin typeface="Comic Sans MS" pitchFamily="66" charset="0"/>
              </a:rPr>
              <a:t>Kohonen's</a:t>
            </a:r>
            <a:r>
              <a:rPr lang="en-US" sz="2800" b="1" dirty="0" smtClean="0">
                <a:ln w="11430"/>
                <a:solidFill>
                  <a:srgbClr val="FF0066"/>
                </a:solidFill>
                <a:effectLst>
                  <a:outerShdw blurRad="50800" dist="39000" dir="5460000" algn="tl">
                    <a:srgbClr val="000000">
                      <a:alpha val="38000"/>
                    </a:srgbClr>
                  </a:outerShdw>
                </a:effectLst>
                <a:latin typeface="Comic Sans MS" pitchFamily="66" charset="0"/>
              </a:rPr>
              <a:t> Self Organizing Maps</a:t>
            </a:r>
            <a:r>
              <a:rPr lang="ru-RU" sz="2800" b="1" dirty="0" smtClean="0">
                <a:ln w="11430"/>
                <a:solidFill>
                  <a:srgbClr val="FF0066"/>
                </a:solidFill>
                <a:effectLst>
                  <a:outerShdw blurRad="50800" dist="39000" dir="5460000" algn="tl">
                    <a:srgbClr val="000000">
                      <a:alpha val="38000"/>
                    </a:srgbClr>
                  </a:outerShdw>
                </a:effectLst>
                <a:latin typeface="Comic Sans MS" pitchFamily="66" charset="0"/>
              </a:rPr>
              <a:t>)</a:t>
            </a:r>
          </a:p>
        </p:txBody>
      </p:sp>
      <p:pic>
        <p:nvPicPr>
          <p:cNvPr id="6146" name="Picture 2" descr="http://cs303810.vk.me/v303810501/8281/n5Ip3iaifzg.jpg"/>
          <p:cNvPicPr>
            <a:picLocks noChangeAspect="1" noChangeArrowheads="1"/>
          </p:cNvPicPr>
          <p:nvPr/>
        </p:nvPicPr>
        <p:blipFill>
          <a:blip r:embed="rId2" cstate="print"/>
          <a:srcRect/>
          <a:stretch>
            <a:fillRect/>
          </a:stretch>
        </p:blipFill>
        <p:spPr bwMode="auto">
          <a:xfrm>
            <a:off x="2411760" y="2636912"/>
            <a:ext cx="3528392" cy="352839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23</a:t>
            </a:fld>
            <a:endParaRPr lang="ru-RU"/>
          </a:p>
        </p:txBody>
      </p:sp>
      <p:sp>
        <p:nvSpPr>
          <p:cNvPr id="3" name="Прямоугольник 2"/>
          <p:cNvSpPr/>
          <p:nvPr/>
        </p:nvSpPr>
        <p:spPr>
          <a:xfrm>
            <a:off x="5220072" y="908720"/>
            <a:ext cx="2132315" cy="369332"/>
          </a:xfrm>
          <a:prstGeom prst="rect">
            <a:avLst/>
          </a:prstGeom>
        </p:spPr>
        <p:txBody>
          <a:bodyPr wrap="none">
            <a:spAutoFit/>
          </a:bodyPr>
          <a:lstStyle/>
          <a:p>
            <a:r>
              <a:rPr lang="en-US" i="1" dirty="0" smtClean="0">
                <a:latin typeface="Times New Roman" pitchFamily="18" charset="0"/>
                <a:cs typeface="Times New Roman" pitchFamily="18" charset="0"/>
              </a:rPr>
              <a:t>X</a:t>
            </a:r>
            <a:r>
              <a:rPr lang="en-US" i="1" baseline="30000" dirty="0" smtClean="0">
                <a:latin typeface="Times New Roman" pitchFamily="18" charset="0"/>
                <a:cs typeface="Times New Roman" pitchFamily="18" charset="0"/>
              </a:rPr>
              <a:t>l</a:t>
            </a:r>
            <a:r>
              <a:rPr lang="en-US" i="1" dirty="0" smtClean="0">
                <a:latin typeface="Times New Roman" pitchFamily="18" charset="0"/>
                <a:cs typeface="Times New Roman" pitchFamily="18" charset="0"/>
              </a:rPr>
              <a:t> = {x</a:t>
            </a:r>
            <a:r>
              <a:rPr lang="ru-RU" i="1" baseline="30000" dirty="0" smtClean="0">
                <a:latin typeface="Times New Roman" pitchFamily="18" charset="0"/>
                <a:cs typeface="Times New Roman" pitchFamily="18" charset="0"/>
              </a:rPr>
              <a:t>(</a:t>
            </a:r>
            <a:r>
              <a:rPr lang="en-US" i="1" baseline="30000" dirty="0" smtClean="0">
                <a:latin typeface="Times New Roman" pitchFamily="18" charset="0"/>
                <a:cs typeface="Times New Roman" pitchFamily="18" charset="0"/>
              </a:rPr>
              <a:t>1</a:t>
            </a:r>
            <a:r>
              <a:rPr lang="ru-RU" i="1" baseline="30000"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 x</a:t>
            </a:r>
            <a:r>
              <a:rPr lang="ru-RU" i="1" baseline="30000" dirty="0" smtClean="0">
                <a:latin typeface="Times New Roman" pitchFamily="18" charset="0"/>
                <a:cs typeface="Times New Roman" pitchFamily="18" charset="0"/>
              </a:rPr>
              <a:t>(</a:t>
            </a:r>
            <a:r>
              <a:rPr lang="en-US" i="1" baseline="30000" dirty="0" smtClean="0">
                <a:latin typeface="Times New Roman" pitchFamily="18" charset="0"/>
                <a:cs typeface="Times New Roman" pitchFamily="18" charset="0"/>
              </a:rPr>
              <a:t>2</a:t>
            </a:r>
            <a:r>
              <a:rPr lang="ru-RU" i="1" baseline="30000"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 x</a:t>
            </a:r>
            <a:r>
              <a:rPr lang="ru-RU" i="1" baseline="30000" dirty="0" smtClean="0">
                <a:latin typeface="Times New Roman" pitchFamily="18" charset="0"/>
                <a:cs typeface="Times New Roman" pitchFamily="18" charset="0"/>
              </a:rPr>
              <a:t>(</a:t>
            </a:r>
            <a:r>
              <a:rPr lang="en-US" i="1" baseline="30000" dirty="0" smtClean="0">
                <a:latin typeface="Times New Roman" pitchFamily="18" charset="0"/>
                <a:cs typeface="Times New Roman" pitchFamily="18" charset="0"/>
              </a:rPr>
              <a:t>i</a:t>
            </a:r>
            <a:r>
              <a:rPr lang="ru-RU" i="1" baseline="30000"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a:t>
            </a:r>
          </a:p>
        </p:txBody>
      </p:sp>
      <p:sp>
        <p:nvSpPr>
          <p:cNvPr id="4" name="TextBox 3"/>
          <p:cNvSpPr txBox="1"/>
          <p:nvPr/>
        </p:nvSpPr>
        <p:spPr>
          <a:xfrm>
            <a:off x="4950629" y="1343670"/>
            <a:ext cx="3395481" cy="1077218"/>
          </a:xfrm>
          <a:prstGeom prst="rect">
            <a:avLst/>
          </a:prstGeom>
          <a:noFill/>
        </p:spPr>
        <p:txBody>
          <a:bodyPr wrap="none" rtlCol="0">
            <a:spAutoFit/>
          </a:bodyPr>
          <a:lstStyle/>
          <a:p>
            <a:r>
              <a:rPr lang="en-US" sz="1600" i="1" dirty="0" smtClean="0"/>
              <a:t>i –</a:t>
            </a:r>
            <a:r>
              <a:rPr lang="ru-RU" sz="1600" i="1" dirty="0" smtClean="0"/>
              <a:t> количество</a:t>
            </a:r>
            <a:r>
              <a:rPr lang="en-US" sz="1600" i="1" dirty="0" smtClean="0"/>
              <a:t> </a:t>
            </a:r>
            <a:r>
              <a:rPr lang="ru-RU" sz="1600" i="1" dirty="0" smtClean="0"/>
              <a:t>дескрипторов;</a:t>
            </a:r>
            <a:r>
              <a:rPr lang="en-US" sz="1600" i="1" baseline="30000" dirty="0" smtClean="0">
                <a:latin typeface="Times New Roman" pitchFamily="18" charset="0"/>
                <a:cs typeface="Times New Roman" pitchFamily="18" charset="0"/>
              </a:rPr>
              <a:t> </a:t>
            </a:r>
            <a:endParaRPr lang="ru-RU" sz="1600" i="1" baseline="30000" dirty="0" smtClean="0">
              <a:latin typeface="Times New Roman" pitchFamily="18" charset="0"/>
              <a:cs typeface="Times New Roman" pitchFamily="18" charset="0"/>
            </a:endParaRPr>
          </a:p>
          <a:p>
            <a:r>
              <a:rPr lang="en-US" sz="1600" i="1" dirty="0" smtClean="0"/>
              <a:t>l</a:t>
            </a:r>
            <a:r>
              <a:rPr lang="ru-RU" sz="1600" i="1" dirty="0" smtClean="0"/>
              <a:t> – количество объектов;</a:t>
            </a:r>
          </a:p>
          <a:p>
            <a:r>
              <a:rPr lang="en-US" sz="1600" i="1" dirty="0" smtClean="0"/>
              <a:t>M</a:t>
            </a:r>
            <a:r>
              <a:rPr lang="ru-RU" sz="1600" i="1" dirty="0" smtClean="0"/>
              <a:t> – количество кластеров</a:t>
            </a:r>
          </a:p>
          <a:p>
            <a:r>
              <a:rPr lang="ru-RU" sz="1600" i="1" dirty="0" smtClean="0"/>
              <a:t> </a:t>
            </a:r>
            <a:endParaRPr lang="ru-RU" sz="1600" i="1" dirty="0"/>
          </a:p>
        </p:txBody>
      </p:sp>
      <p:sp>
        <p:nvSpPr>
          <p:cNvPr id="5" name="Прямоугольник 4"/>
          <p:cNvSpPr/>
          <p:nvPr/>
        </p:nvSpPr>
        <p:spPr>
          <a:xfrm>
            <a:off x="539552" y="900009"/>
            <a:ext cx="4572000" cy="584775"/>
          </a:xfrm>
          <a:prstGeom prst="rect">
            <a:avLst/>
          </a:prstGeom>
        </p:spPr>
        <p:txBody>
          <a:bodyPr>
            <a:spAutoFit/>
          </a:bodyPr>
          <a:lstStyle/>
          <a:p>
            <a:r>
              <a:rPr lang="ru-RU" sz="1600" dirty="0" smtClean="0"/>
              <a:t>Предположим, обучающая выборка состоит из</a:t>
            </a:r>
            <a:endParaRPr lang="ru-RU" sz="1600" dirty="0"/>
          </a:p>
        </p:txBody>
      </p:sp>
      <p:sp>
        <p:nvSpPr>
          <p:cNvPr id="6" name="Прямоугольник 5"/>
          <p:cNvSpPr/>
          <p:nvPr/>
        </p:nvSpPr>
        <p:spPr>
          <a:xfrm>
            <a:off x="467544" y="1556792"/>
            <a:ext cx="4556697" cy="646331"/>
          </a:xfrm>
          <a:prstGeom prst="rect">
            <a:avLst/>
          </a:prstGeom>
        </p:spPr>
        <p:txBody>
          <a:bodyPr wrap="none">
            <a:spAutoFit/>
          </a:bodyPr>
          <a:lstStyle/>
          <a:p>
            <a:r>
              <a:rPr lang="en-US" i="1" dirty="0" smtClean="0">
                <a:latin typeface="Times New Roman" pitchFamily="18" charset="0"/>
                <a:cs typeface="Times New Roman" pitchFamily="18" charset="0"/>
              </a:rPr>
              <a:t>Y = {1, . . . ,M}</a:t>
            </a:r>
            <a:endParaRPr lang="ru-RU" i="1" dirty="0" smtClean="0">
              <a:latin typeface="Times New Roman" pitchFamily="18" charset="0"/>
              <a:cs typeface="Times New Roman" pitchFamily="18" charset="0"/>
            </a:endParaRPr>
          </a:p>
          <a:p>
            <a:r>
              <a:rPr lang="el-GR" i="1" dirty="0" smtClean="0">
                <a:latin typeface="Times New Roman" pitchFamily="18" charset="0"/>
                <a:cs typeface="Times New Roman" pitchFamily="18" charset="0"/>
              </a:rPr>
              <a:t>ρ</a:t>
            </a:r>
            <a:r>
              <a:rPr lang="ru-RU" i="1"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попарное</a:t>
            </a:r>
            <a:r>
              <a:rPr lang="ru-RU" dirty="0" smtClean="0">
                <a:latin typeface="Times New Roman" pitchFamily="18" charset="0"/>
                <a:cs typeface="Times New Roman" pitchFamily="18" charset="0"/>
              </a:rPr>
              <a:t> расстояние между объектами</a:t>
            </a:r>
            <a:r>
              <a:rPr lang="ru-RU" i="1" dirty="0" smtClean="0">
                <a:latin typeface="Times New Roman" pitchFamily="18" charset="0"/>
                <a:cs typeface="Times New Roman" pitchFamily="18" charset="0"/>
              </a:rPr>
              <a:t>  </a:t>
            </a:r>
            <a:endParaRPr lang="en-US" i="1" dirty="0" smtClean="0">
              <a:latin typeface="Times New Roman" pitchFamily="18" charset="0"/>
              <a:cs typeface="Times New Roman" pitchFamily="18" charset="0"/>
            </a:endParaRPr>
          </a:p>
        </p:txBody>
      </p:sp>
      <p:sp>
        <p:nvSpPr>
          <p:cNvPr id="7" name="Прямоугольник 6"/>
          <p:cNvSpPr/>
          <p:nvPr/>
        </p:nvSpPr>
        <p:spPr>
          <a:xfrm>
            <a:off x="395536" y="2636912"/>
            <a:ext cx="8352928" cy="923330"/>
          </a:xfrm>
          <a:prstGeom prst="rect">
            <a:avLst/>
          </a:prstGeom>
        </p:spPr>
        <p:txBody>
          <a:bodyPr wrap="square">
            <a:spAutoFit/>
          </a:bodyPr>
          <a:lstStyle/>
          <a:p>
            <a:r>
              <a:rPr lang="ru-RU" b="1" dirty="0" smtClean="0"/>
              <a:t>Задача:</a:t>
            </a:r>
            <a:r>
              <a:rPr lang="ru-RU" dirty="0" smtClean="0"/>
              <a:t> </a:t>
            </a:r>
          </a:p>
          <a:p>
            <a:r>
              <a:rPr lang="ru-RU" dirty="0" smtClean="0"/>
              <a:t>Требуется выработать правило отнесения объектов к кластерам </a:t>
            </a:r>
            <a:r>
              <a:rPr lang="ru-RU" b="1" dirty="0" smtClean="0"/>
              <a:t>a</a:t>
            </a:r>
            <a:r>
              <a:rPr lang="ru-RU" dirty="0" smtClean="0"/>
              <a:t>: X → Y .</a:t>
            </a:r>
            <a:endParaRPr lang="ru-RU" dirty="0"/>
          </a:p>
        </p:txBody>
      </p:sp>
      <p:sp>
        <p:nvSpPr>
          <p:cNvPr id="8" name="Прямоугольник 7"/>
          <p:cNvSpPr/>
          <p:nvPr/>
        </p:nvSpPr>
        <p:spPr>
          <a:xfrm>
            <a:off x="395536" y="3789040"/>
            <a:ext cx="8532440" cy="2031325"/>
          </a:xfrm>
          <a:prstGeom prst="rect">
            <a:avLst/>
          </a:prstGeom>
        </p:spPr>
        <p:txBody>
          <a:bodyPr wrap="square">
            <a:spAutoFit/>
          </a:bodyPr>
          <a:lstStyle/>
          <a:p>
            <a:r>
              <a:rPr lang="ru-RU" dirty="0" smtClean="0"/>
              <a:t>Предлагается:</a:t>
            </a:r>
          </a:p>
          <a:p>
            <a:pPr>
              <a:buFont typeface="Arial" pitchFamily="34" charset="0"/>
              <a:buChar char="•"/>
            </a:pPr>
            <a:r>
              <a:rPr lang="ru-RU" dirty="0" smtClean="0"/>
              <a:t> ввести центры кластеров </a:t>
            </a:r>
            <a:r>
              <a:rPr lang="ru-RU" dirty="0" err="1" smtClean="0"/>
              <a:t>w</a:t>
            </a:r>
            <a:r>
              <a:rPr lang="ru-RU" baseline="-25000" dirty="0" err="1" smtClean="0"/>
              <a:t>m</a:t>
            </a:r>
            <a:r>
              <a:rPr lang="ru-RU" dirty="0" smtClean="0"/>
              <a:t>, m = 1, . . . ,M;</a:t>
            </a:r>
          </a:p>
          <a:p>
            <a:pPr>
              <a:buFont typeface="Arial" pitchFamily="34" charset="0"/>
              <a:buChar char="•"/>
            </a:pPr>
            <a:r>
              <a:rPr lang="ru-RU" dirty="0" smtClean="0"/>
              <a:t> относить объект </a:t>
            </a:r>
            <a:r>
              <a:rPr lang="ru-RU" dirty="0" err="1" smtClean="0"/>
              <a:t>x</a:t>
            </a:r>
            <a:r>
              <a:rPr lang="ru-RU" dirty="0" smtClean="0"/>
              <a:t> ∈ X к ближайшему кластеру</a:t>
            </a:r>
          </a:p>
          <a:p>
            <a:r>
              <a:rPr lang="ru-RU" dirty="0" smtClean="0"/>
              <a:t>(правило жёсткой конкуренции WTA </a:t>
            </a:r>
            <a:r>
              <a:rPr lang="en-US" dirty="0" smtClean="0"/>
              <a:t> -</a:t>
            </a:r>
            <a:r>
              <a:rPr lang="ru-RU" dirty="0" smtClean="0"/>
              <a:t> </a:t>
            </a:r>
            <a:r>
              <a:rPr lang="ru-RU" dirty="0" err="1" smtClean="0"/>
              <a:t>Winner</a:t>
            </a:r>
            <a:r>
              <a:rPr lang="ru-RU" dirty="0" smtClean="0"/>
              <a:t> </a:t>
            </a:r>
            <a:r>
              <a:rPr lang="ru-RU" dirty="0" err="1" smtClean="0"/>
              <a:t>Takes</a:t>
            </a:r>
            <a:r>
              <a:rPr lang="ru-RU" dirty="0" smtClean="0"/>
              <a:t> </a:t>
            </a:r>
            <a:r>
              <a:rPr lang="ru-RU" dirty="0" err="1" smtClean="0"/>
              <a:t>All</a:t>
            </a:r>
            <a:r>
              <a:rPr lang="ru-RU" dirty="0" smtClean="0"/>
              <a:t>):</a:t>
            </a:r>
          </a:p>
          <a:p>
            <a:endParaRPr lang="ru-RU" dirty="0" smtClean="0"/>
          </a:p>
          <a:p>
            <a:r>
              <a:rPr lang="ru-RU" dirty="0" smtClean="0"/>
              <a:t>a(</a:t>
            </a:r>
            <a:r>
              <a:rPr lang="ru-RU" dirty="0" err="1" smtClean="0"/>
              <a:t>x</a:t>
            </a:r>
            <a:r>
              <a:rPr lang="ru-RU" dirty="0" smtClean="0"/>
              <a:t>) = </a:t>
            </a:r>
            <a:r>
              <a:rPr lang="ru-RU" dirty="0" err="1" smtClean="0"/>
              <a:t>arg</a:t>
            </a:r>
            <a:r>
              <a:rPr lang="ru-RU" dirty="0" smtClean="0"/>
              <a:t> </a:t>
            </a:r>
            <a:r>
              <a:rPr lang="ru-RU" dirty="0" err="1" smtClean="0"/>
              <a:t>min</a:t>
            </a:r>
            <a:r>
              <a:rPr lang="ru-RU" dirty="0" smtClean="0"/>
              <a:t> </a:t>
            </a:r>
            <a:r>
              <a:rPr lang="ru-RU" dirty="0" err="1" smtClean="0"/>
              <a:t>ρ</a:t>
            </a:r>
            <a:r>
              <a:rPr lang="ru-RU" dirty="0" smtClean="0"/>
              <a:t>(</a:t>
            </a:r>
            <a:r>
              <a:rPr lang="ru-RU" dirty="0" err="1" smtClean="0"/>
              <a:t>x,w</a:t>
            </a:r>
            <a:r>
              <a:rPr lang="ru-RU" baseline="-25000" dirty="0" err="1" smtClean="0"/>
              <a:t>m</a:t>
            </a:r>
            <a:r>
              <a:rPr lang="ru-RU" dirty="0" smtClean="0"/>
              <a:t>).</a:t>
            </a:r>
          </a:p>
          <a:p>
            <a:r>
              <a:rPr lang="ru-RU" dirty="0" smtClean="0"/>
              <a:t>	    m ∈ Y</a:t>
            </a:r>
          </a:p>
        </p:txBody>
      </p:sp>
      <p:sp>
        <p:nvSpPr>
          <p:cNvPr id="9" name="Прямоугольник 8"/>
          <p:cNvSpPr/>
          <p:nvPr/>
        </p:nvSpPr>
        <p:spPr>
          <a:xfrm>
            <a:off x="792088" y="313492"/>
            <a:ext cx="6876256" cy="523220"/>
          </a:xfrm>
          <a:prstGeom prst="rect">
            <a:avLst/>
          </a:prstGeom>
        </p:spPr>
        <p:txBody>
          <a:bodyPr wrap="square">
            <a:spAutoFit/>
          </a:bodyPr>
          <a:lstStyle/>
          <a:p>
            <a:r>
              <a:rPr lang="ru-RU" sz="2800" b="1" dirty="0" smtClean="0">
                <a:ln w="11430"/>
                <a:solidFill>
                  <a:srgbClr val="FF0066"/>
                </a:solidFill>
                <a:effectLst>
                  <a:outerShdw blurRad="50800" dist="39000" dir="5460000" algn="tl">
                    <a:srgbClr val="000000">
                      <a:alpha val="38000"/>
                    </a:srgbClr>
                  </a:outerShdw>
                </a:effectLst>
                <a:latin typeface="Comic Sans MS" pitchFamily="66" charset="0"/>
              </a:rPr>
              <a:t>Постановка задачи кластеризации</a:t>
            </a:r>
          </a:p>
        </p:txBody>
      </p:sp>
      <p:grpSp>
        <p:nvGrpSpPr>
          <p:cNvPr id="19" name="Группа 18"/>
          <p:cNvGrpSpPr/>
          <p:nvPr/>
        </p:nvGrpSpPr>
        <p:grpSpPr>
          <a:xfrm>
            <a:off x="4788024" y="5445224"/>
            <a:ext cx="2160240" cy="792088"/>
            <a:chOff x="4355976" y="5229200"/>
            <a:chExt cx="2160240" cy="792088"/>
          </a:xfrm>
        </p:grpSpPr>
        <p:sp>
          <p:nvSpPr>
            <p:cNvPr id="10" name="Овал 9"/>
            <p:cNvSpPr/>
            <p:nvPr/>
          </p:nvSpPr>
          <p:spPr>
            <a:xfrm>
              <a:off x="4355976" y="5229200"/>
              <a:ext cx="864096" cy="792088"/>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5-конечная звезда 11"/>
            <p:cNvSpPr/>
            <p:nvPr/>
          </p:nvSpPr>
          <p:spPr>
            <a:xfrm>
              <a:off x="4499992" y="5445224"/>
              <a:ext cx="144016" cy="1440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5-конечная звезда 12"/>
            <p:cNvSpPr/>
            <p:nvPr/>
          </p:nvSpPr>
          <p:spPr>
            <a:xfrm>
              <a:off x="4860032" y="5445224"/>
              <a:ext cx="144016" cy="1440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5-конечная звезда 13"/>
            <p:cNvSpPr/>
            <p:nvPr/>
          </p:nvSpPr>
          <p:spPr>
            <a:xfrm>
              <a:off x="4652392" y="5733256"/>
              <a:ext cx="144016" cy="1440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p:cNvSpPr/>
            <p:nvPr/>
          </p:nvSpPr>
          <p:spPr>
            <a:xfrm>
              <a:off x="5652120" y="5229200"/>
              <a:ext cx="864096" cy="792088"/>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Улыбающееся лицо 15"/>
            <p:cNvSpPr/>
            <p:nvPr/>
          </p:nvSpPr>
          <p:spPr>
            <a:xfrm>
              <a:off x="5796136" y="5661248"/>
              <a:ext cx="288032" cy="21602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Улыбающееся лицо 16"/>
            <p:cNvSpPr/>
            <p:nvPr/>
          </p:nvSpPr>
          <p:spPr>
            <a:xfrm>
              <a:off x="5940152" y="5373216"/>
              <a:ext cx="288032" cy="21602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Улыбающееся лицо 17"/>
            <p:cNvSpPr/>
            <p:nvPr/>
          </p:nvSpPr>
          <p:spPr>
            <a:xfrm>
              <a:off x="6156176" y="5589240"/>
              <a:ext cx="288032" cy="21602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cxnSp>
        <p:nvCxnSpPr>
          <p:cNvPr id="21" name="Прямая со стрелкой 20"/>
          <p:cNvCxnSpPr/>
          <p:nvPr/>
        </p:nvCxnSpPr>
        <p:spPr>
          <a:xfrm flipV="1">
            <a:off x="5422144" y="5690276"/>
            <a:ext cx="1050293" cy="4037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Прямоугольник 21"/>
          <p:cNvSpPr/>
          <p:nvPr/>
        </p:nvSpPr>
        <p:spPr>
          <a:xfrm>
            <a:off x="5436096" y="5013176"/>
            <a:ext cx="1287532" cy="369332"/>
          </a:xfrm>
          <a:prstGeom prst="rect">
            <a:avLst/>
          </a:prstGeom>
        </p:spPr>
        <p:txBody>
          <a:bodyPr wrap="none">
            <a:spAutoFit/>
          </a:bodyPr>
          <a:lstStyle/>
          <a:p>
            <a:r>
              <a:rPr lang="el-GR" i="1" dirty="0" smtClean="0">
                <a:latin typeface="Times New Roman" pitchFamily="18" charset="0"/>
                <a:cs typeface="Times New Roman" pitchFamily="18" charset="0"/>
              </a:rPr>
              <a:t>ρ </a:t>
            </a:r>
            <a:r>
              <a:rPr lang="ru-RU" i="1"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X</a:t>
            </a:r>
            <a:r>
              <a:rPr lang="en-US" i="1" baseline="30000" dirty="0" smtClean="0">
                <a:latin typeface="Times New Roman" pitchFamily="18" charset="0"/>
                <a:cs typeface="Times New Roman" pitchFamily="18" charset="0"/>
              </a:rPr>
              <a:t>l</a:t>
            </a:r>
            <a:r>
              <a:rPr lang="en-US" i="1" dirty="0" smtClean="0">
                <a:latin typeface="Times New Roman" pitchFamily="18" charset="0"/>
                <a:cs typeface="Times New Roman" pitchFamily="18" charset="0"/>
              </a:rPr>
              <a:t> , X</a:t>
            </a:r>
            <a:r>
              <a:rPr lang="en-US" i="1" baseline="30000" dirty="0" smtClean="0">
                <a:latin typeface="Times New Roman" pitchFamily="18" charset="0"/>
                <a:cs typeface="Times New Roman" pitchFamily="18" charset="0"/>
              </a:rPr>
              <a:t>l+1</a:t>
            </a:r>
            <a:r>
              <a:rPr lang="en-US" i="1" dirty="0" smtClean="0">
                <a:latin typeface="Times New Roman" pitchFamily="18" charset="0"/>
                <a:cs typeface="Times New Roman" pitchFamily="18" charset="0"/>
              </a:rPr>
              <a:t> </a:t>
            </a:r>
            <a:r>
              <a:rPr lang="ru-RU" i="1" dirty="0" smtClean="0">
                <a:latin typeface="Times New Roman" pitchFamily="18" charset="0"/>
                <a:cs typeface="Times New Roman" pitchFamily="18" charset="0"/>
              </a:rPr>
              <a:t>)</a:t>
            </a:r>
          </a:p>
        </p:txBody>
      </p:sp>
      <p:sp>
        <p:nvSpPr>
          <p:cNvPr id="23" name="Овал 22"/>
          <p:cNvSpPr/>
          <p:nvPr/>
        </p:nvSpPr>
        <p:spPr>
          <a:xfrm>
            <a:off x="5148064" y="5747770"/>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Овал 23"/>
          <p:cNvSpPr/>
          <p:nvPr/>
        </p:nvSpPr>
        <p:spPr>
          <a:xfrm>
            <a:off x="6473236" y="5776798"/>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6" name="Прямая со стрелкой 25"/>
          <p:cNvCxnSpPr/>
          <p:nvPr/>
        </p:nvCxnSpPr>
        <p:spPr>
          <a:xfrm flipH="1">
            <a:off x="4067944" y="5820340"/>
            <a:ext cx="1152128" cy="12950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Прямоугольник 26"/>
          <p:cNvSpPr/>
          <p:nvPr/>
        </p:nvSpPr>
        <p:spPr>
          <a:xfrm>
            <a:off x="3689060" y="5507940"/>
            <a:ext cx="522900" cy="369332"/>
          </a:xfrm>
          <a:prstGeom prst="rect">
            <a:avLst/>
          </a:prstGeom>
        </p:spPr>
        <p:txBody>
          <a:bodyPr wrap="none">
            <a:spAutoFit/>
          </a:bodyPr>
          <a:lstStyle/>
          <a:p>
            <a:r>
              <a:rPr lang="ru-RU" dirty="0" err="1" smtClean="0"/>
              <a:t>w</a:t>
            </a:r>
            <a:r>
              <a:rPr lang="ru-RU" baseline="-25000" dirty="0" err="1" smtClean="0"/>
              <a:t>m</a:t>
            </a:r>
            <a:endParaRPr lang="ru-RU" dirty="0"/>
          </a:p>
        </p:txBody>
      </p:sp>
      <p:sp>
        <p:nvSpPr>
          <p:cNvPr id="28" name="TextBox 27"/>
          <p:cNvSpPr txBox="1"/>
          <p:nvPr/>
        </p:nvSpPr>
        <p:spPr>
          <a:xfrm>
            <a:off x="-1908720" y="4221088"/>
            <a:ext cx="1571264" cy="369332"/>
          </a:xfrm>
          <a:prstGeom prst="rect">
            <a:avLst/>
          </a:prstGeom>
          <a:noFill/>
        </p:spPr>
        <p:txBody>
          <a:bodyPr wrap="none" rtlCol="0">
            <a:spAutoFit/>
          </a:bodyPr>
          <a:lstStyle/>
          <a:p>
            <a:r>
              <a:rPr lang="ru-RU" dirty="0" smtClean="0"/>
              <a:t>определить</a:t>
            </a:r>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24</a:t>
            </a:fld>
            <a:endParaRPr lang="ru-RU"/>
          </a:p>
        </p:txBody>
      </p:sp>
      <p:sp>
        <p:nvSpPr>
          <p:cNvPr id="3" name="Прямоугольник 2"/>
          <p:cNvSpPr/>
          <p:nvPr/>
        </p:nvSpPr>
        <p:spPr>
          <a:xfrm>
            <a:off x="899592" y="313492"/>
            <a:ext cx="7380312" cy="523220"/>
          </a:xfrm>
          <a:prstGeom prst="rect">
            <a:avLst/>
          </a:prstGeom>
        </p:spPr>
        <p:txBody>
          <a:bodyPr wrap="square">
            <a:spAutoFit/>
          </a:bodyPr>
          <a:lstStyle/>
          <a:p>
            <a:r>
              <a:rPr lang="ru-RU" sz="2800" b="1" dirty="0" smtClean="0">
                <a:ln w="11430"/>
                <a:solidFill>
                  <a:srgbClr val="FF0066"/>
                </a:solidFill>
                <a:effectLst>
                  <a:outerShdw blurRad="50800" dist="39000" dir="5460000" algn="tl">
                    <a:srgbClr val="000000">
                      <a:alpha val="38000"/>
                    </a:srgbClr>
                  </a:outerShdw>
                </a:effectLst>
                <a:latin typeface="Comic Sans MS" pitchFamily="66" charset="0"/>
              </a:rPr>
              <a:t>Стохастический метод градиента (</a:t>
            </a:r>
            <a:r>
              <a:rPr lang="en-US" sz="2800" b="1" dirty="0" smtClean="0">
                <a:ln w="11430"/>
                <a:solidFill>
                  <a:srgbClr val="FF0066"/>
                </a:solidFill>
                <a:effectLst>
                  <a:outerShdw blurRad="50800" dist="39000" dir="5460000" algn="tl">
                    <a:srgbClr val="000000">
                      <a:alpha val="38000"/>
                    </a:srgbClr>
                  </a:outerShdw>
                </a:effectLst>
                <a:latin typeface="Comic Sans MS" pitchFamily="66" charset="0"/>
              </a:rPr>
              <a:t>SG</a:t>
            </a:r>
            <a:r>
              <a:rPr lang="ru-RU" sz="2800" b="1" dirty="0" smtClean="0">
                <a:ln w="11430"/>
                <a:solidFill>
                  <a:srgbClr val="FF0066"/>
                </a:solidFill>
                <a:effectLst>
                  <a:outerShdw blurRad="50800" dist="39000" dir="5460000" algn="tl">
                    <a:srgbClr val="000000">
                      <a:alpha val="38000"/>
                    </a:srgbClr>
                  </a:outerShdw>
                </a:effectLst>
                <a:latin typeface="Comic Sans MS" pitchFamily="66" charset="0"/>
              </a:rPr>
              <a:t>)</a:t>
            </a:r>
          </a:p>
        </p:txBody>
      </p:sp>
      <p:pic>
        <p:nvPicPr>
          <p:cNvPr id="1026" name="Picture 2"/>
          <p:cNvPicPr>
            <a:picLocks noChangeAspect="1" noChangeArrowheads="1"/>
          </p:cNvPicPr>
          <p:nvPr/>
        </p:nvPicPr>
        <p:blipFill>
          <a:blip r:embed="rId3" cstate="print"/>
          <a:srcRect/>
          <a:stretch>
            <a:fillRect/>
          </a:stretch>
        </p:blipFill>
        <p:spPr bwMode="auto">
          <a:xfrm>
            <a:off x="395536" y="836712"/>
            <a:ext cx="7738173" cy="1728192"/>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67544" y="2276872"/>
            <a:ext cx="8378054" cy="3024336"/>
          </a:xfrm>
          <a:prstGeom prst="rect">
            <a:avLst/>
          </a:prstGeom>
          <a:noFill/>
          <a:ln w="9525">
            <a:noFill/>
            <a:miter lim="800000"/>
            <a:headEnd/>
            <a:tailEnd/>
          </a:ln>
        </p:spPr>
      </p:pic>
      <p:pic>
        <p:nvPicPr>
          <p:cNvPr id="1029" name="Picture 5" descr="http://korrizza.com/wp-content/uploads/2014/03/minionmany.jpg"/>
          <p:cNvPicPr>
            <a:picLocks noChangeAspect="1" noChangeArrowheads="1"/>
          </p:cNvPicPr>
          <p:nvPr/>
        </p:nvPicPr>
        <p:blipFill>
          <a:blip r:embed="rId5" cstate="print"/>
          <a:srcRect/>
          <a:stretch>
            <a:fillRect/>
          </a:stretch>
        </p:blipFill>
        <p:spPr bwMode="auto">
          <a:xfrm>
            <a:off x="-3780928" y="188640"/>
            <a:ext cx="2880321" cy="836712"/>
          </a:xfrm>
          <a:prstGeom prst="rect">
            <a:avLst/>
          </a:prstGeom>
          <a:noFill/>
        </p:spPr>
      </p:pic>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030"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966524" y="4365104"/>
            <a:ext cx="230922" cy="515134"/>
          </a:xfrm>
          <a:prstGeom prst="rect">
            <a:avLst/>
          </a:prstGeom>
          <a:solidFill>
            <a:schemeClr val="bg1"/>
          </a:solidFill>
        </p:spPr>
      </p:pic>
      <p:sp>
        <p:nvSpPr>
          <p:cNvPr id="1032" name="Rectangle 8"/>
          <p:cNvSpPr>
            <a:spLocks noChangeArrowheads="1"/>
          </p:cNvSpPr>
          <p:nvPr/>
        </p:nvSpPr>
        <p:spPr bwMode="auto">
          <a:xfrm>
            <a:off x="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704975" algn="l"/>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1" name="Группа 10"/>
          <p:cNvGrpSpPr/>
          <p:nvPr/>
        </p:nvGrpSpPr>
        <p:grpSpPr>
          <a:xfrm>
            <a:off x="3059832" y="5661248"/>
            <a:ext cx="2160240" cy="792088"/>
            <a:chOff x="4355976" y="5229200"/>
            <a:chExt cx="2160240" cy="792088"/>
          </a:xfrm>
        </p:grpSpPr>
        <p:sp>
          <p:nvSpPr>
            <p:cNvPr id="12" name="Овал 11"/>
            <p:cNvSpPr/>
            <p:nvPr/>
          </p:nvSpPr>
          <p:spPr>
            <a:xfrm>
              <a:off x="4355976" y="5229200"/>
              <a:ext cx="864096" cy="792088"/>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5-конечная звезда 12"/>
            <p:cNvSpPr/>
            <p:nvPr/>
          </p:nvSpPr>
          <p:spPr>
            <a:xfrm>
              <a:off x="4499992" y="5445224"/>
              <a:ext cx="144016" cy="1440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5-конечная звезда 13"/>
            <p:cNvSpPr/>
            <p:nvPr/>
          </p:nvSpPr>
          <p:spPr>
            <a:xfrm>
              <a:off x="4860032" y="5445224"/>
              <a:ext cx="144016" cy="1440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5-конечная звезда 14"/>
            <p:cNvSpPr/>
            <p:nvPr/>
          </p:nvSpPr>
          <p:spPr>
            <a:xfrm>
              <a:off x="4652392" y="5733256"/>
              <a:ext cx="144016" cy="1440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Овал 15"/>
            <p:cNvSpPr/>
            <p:nvPr/>
          </p:nvSpPr>
          <p:spPr>
            <a:xfrm>
              <a:off x="5652120" y="5229200"/>
              <a:ext cx="864096" cy="792088"/>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Улыбающееся лицо 16"/>
            <p:cNvSpPr/>
            <p:nvPr/>
          </p:nvSpPr>
          <p:spPr>
            <a:xfrm>
              <a:off x="5796136" y="5661248"/>
              <a:ext cx="288032" cy="21602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Улыбающееся лицо 17"/>
            <p:cNvSpPr/>
            <p:nvPr/>
          </p:nvSpPr>
          <p:spPr>
            <a:xfrm>
              <a:off x="5940152" y="5373216"/>
              <a:ext cx="288032" cy="21602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Улыбающееся лицо 18"/>
            <p:cNvSpPr/>
            <p:nvPr/>
          </p:nvSpPr>
          <p:spPr>
            <a:xfrm>
              <a:off x="6156176" y="5589240"/>
              <a:ext cx="288032" cy="21602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1" name="Овал 20"/>
          <p:cNvSpPr/>
          <p:nvPr/>
        </p:nvSpPr>
        <p:spPr>
          <a:xfrm>
            <a:off x="3419872" y="5963794"/>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Овал 21"/>
          <p:cNvSpPr/>
          <p:nvPr/>
        </p:nvSpPr>
        <p:spPr>
          <a:xfrm>
            <a:off x="4745044" y="5992822"/>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Улыбающееся лицо 22"/>
          <p:cNvSpPr/>
          <p:nvPr/>
        </p:nvSpPr>
        <p:spPr>
          <a:xfrm>
            <a:off x="4067944" y="5589240"/>
            <a:ext cx="288032" cy="21602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6" name="Прямая со стрелкой 25"/>
          <p:cNvCxnSpPr>
            <a:stCxn id="22" idx="7"/>
            <a:endCxn id="23" idx="5"/>
          </p:cNvCxnSpPr>
          <p:nvPr/>
        </p:nvCxnSpPr>
        <p:spPr>
          <a:xfrm flipH="1" flipV="1">
            <a:off x="4313795" y="5773628"/>
            <a:ext cx="554174" cy="2402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3" cstate="print"/>
          <a:srcRect t="51882"/>
          <a:stretch>
            <a:fillRect/>
          </a:stretch>
        </p:blipFill>
        <p:spPr bwMode="auto">
          <a:xfrm>
            <a:off x="755576" y="5805264"/>
            <a:ext cx="6877050" cy="467494"/>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25</a:t>
            </a:fld>
            <a:endParaRPr lang="ru-RU"/>
          </a:p>
        </p:txBody>
      </p:sp>
      <p:sp>
        <p:nvSpPr>
          <p:cNvPr id="3" name="Прямоугольник 2"/>
          <p:cNvSpPr/>
          <p:nvPr/>
        </p:nvSpPr>
        <p:spPr>
          <a:xfrm>
            <a:off x="971600" y="260648"/>
            <a:ext cx="6624736" cy="954107"/>
          </a:xfrm>
          <a:prstGeom prst="rect">
            <a:avLst/>
          </a:prstGeom>
        </p:spPr>
        <p:txBody>
          <a:bodyPr wrap="square">
            <a:spAutoFit/>
          </a:bodyPr>
          <a:lstStyle/>
          <a:p>
            <a:pPr algn="ctr"/>
            <a:r>
              <a:rPr lang="ru-RU" sz="2800" b="1" dirty="0" smtClean="0">
                <a:ln w="11430"/>
                <a:solidFill>
                  <a:srgbClr val="FF0066"/>
                </a:solidFill>
                <a:effectLst>
                  <a:outerShdw blurRad="50800" dist="39000" dir="5460000" algn="tl">
                    <a:srgbClr val="000000">
                      <a:alpha val="38000"/>
                    </a:srgbClr>
                  </a:outerShdw>
                </a:effectLst>
                <a:latin typeface="Comic Sans MS" pitchFamily="66" charset="0"/>
              </a:rPr>
              <a:t>Сеть </a:t>
            </a:r>
            <a:r>
              <a:rPr lang="ru-RU" sz="2800" b="1" dirty="0" err="1" smtClean="0">
                <a:ln w="11430"/>
                <a:solidFill>
                  <a:srgbClr val="FF0066"/>
                </a:solidFill>
                <a:effectLst>
                  <a:outerShdw blurRad="50800" dist="39000" dir="5460000" algn="tl">
                    <a:srgbClr val="000000">
                      <a:alpha val="38000"/>
                    </a:srgbClr>
                  </a:outerShdw>
                </a:effectLst>
                <a:latin typeface="Comic Sans MS" pitchFamily="66" charset="0"/>
              </a:rPr>
              <a:t>Кохонена</a:t>
            </a:r>
            <a:endParaRPr lang="en-US" sz="2800" b="1" dirty="0" smtClean="0">
              <a:ln w="11430"/>
              <a:solidFill>
                <a:srgbClr val="FF0066"/>
              </a:solidFill>
              <a:effectLst>
                <a:outerShdw blurRad="50800" dist="39000" dir="5460000" algn="tl">
                  <a:srgbClr val="000000">
                    <a:alpha val="38000"/>
                  </a:srgbClr>
                </a:outerShdw>
              </a:effectLst>
              <a:latin typeface="Comic Sans MS" pitchFamily="66" charset="0"/>
            </a:endParaRPr>
          </a:p>
          <a:p>
            <a:pPr algn="ctr"/>
            <a:r>
              <a:rPr lang="ru-RU" sz="2800" b="1" dirty="0" smtClean="0">
                <a:ln w="11430"/>
                <a:solidFill>
                  <a:srgbClr val="FF0066"/>
                </a:solidFill>
                <a:effectLst>
                  <a:outerShdw blurRad="50800" dist="39000" dir="5460000" algn="tl">
                    <a:srgbClr val="000000">
                      <a:alpha val="38000"/>
                    </a:srgbClr>
                  </a:outerShdw>
                </a:effectLst>
                <a:latin typeface="Comic Sans MS" pitchFamily="66" charset="0"/>
              </a:rPr>
              <a:t>(сеть с конкурентным обучением)</a:t>
            </a:r>
          </a:p>
        </p:txBody>
      </p:sp>
      <p:sp>
        <p:nvSpPr>
          <p:cNvPr id="4" name="Прямоугольник 3"/>
          <p:cNvSpPr/>
          <p:nvPr/>
        </p:nvSpPr>
        <p:spPr>
          <a:xfrm>
            <a:off x="539552" y="1412776"/>
            <a:ext cx="7776864" cy="369332"/>
          </a:xfrm>
          <a:prstGeom prst="rect">
            <a:avLst/>
          </a:prstGeom>
          <a:ln>
            <a:noFill/>
          </a:ln>
        </p:spPr>
        <p:txBody>
          <a:bodyPr wrap="square">
            <a:spAutoFit/>
          </a:bodyPr>
          <a:lstStyle/>
          <a:p>
            <a:r>
              <a:rPr lang="ru-RU" dirty="0" smtClean="0"/>
              <a:t>Структура алгоритма </a:t>
            </a:r>
            <a:r>
              <a:rPr lang="en-US" dirty="0" smtClean="0"/>
              <a:t> -</a:t>
            </a:r>
            <a:r>
              <a:rPr lang="ru-RU" dirty="0" smtClean="0"/>
              <a:t> </a:t>
            </a:r>
            <a:r>
              <a:rPr lang="ru-RU" b="1" dirty="0" smtClean="0">
                <a:solidFill>
                  <a:srgbClr val="00B050"/>
                </a:solidFill>
              </a:rPr>
              <a:t>двухслойная</a:t>
            </a:r>
            <a:r>
              <a:rPr lang="ru-RU" dirty="0" smtClean="0"/>
              <a:t> нейронная сеть:</a:t>
            </a:r>
            <a:endParaRPr lang="ru-RU" dirty="0"/>
          </a:p>
        </p:txBody>
      </p:sp>
      <p:sp>
        <p:nvSpPr>
          <p:cNvPr id="5" name="Прямоугольник 4"/>
          <p:cNvSpPr/>
          <p:nvPr/>
        </p:nvSpPr>
        <p:spPr>
          <a:xfrm>
            <a:off x="1800200" y="1772816"/>
            <a:ext cx="4572000" cy="646331"/>
          </a:xfrm>
          <a:prstGeom prst="rect">
            <a:avLst/>
          </a:prstGeom>
        </p:spPr>
        <p:txBody>
          <a:bodyPr>
            <a:spAutoFit/>
          </a:bodyPr>
          <a:lstStyle/>
          <a:p>
            <a:r>
              <a:rPr lang="ru-RU" b="1" dirty="0" smtClean="0"/>
              <a:t>a(</a:t>
            </a:r>
            <a:r>
              <a:rPr lang="ru-RU" b="1" dirty="0" err="1" smtClean="0"/>
              <a:t>x</a:t>
            </a:r>
            <a:r>
              <a:rPr lang="ru-RU" b="1" dirty="0" smtClean="0"/>
              <a:t>) = </a:t>
            </a:r>
            <a:r>
              <a:rPr lang="ru-RU" b="1" dirty="0" err="1" smtClean="0"/>
              <a:t>arg</a:t>
            </a:r>
            <a:r>
              <a:rPr lang="ru-RU" b="1" dirty="0" smtClean="0"/>
              <a:t> </a:t>
            </a:r>
            <a:r>
              <a:rPr lang="ru-RU" b="1" dirty="0" err="1" smtClean="0"/>
              <a:t>min</a:t>
            </a:r>
            <a:r>
              <a:rPr lang="ru-RU" b="1" dirty="0" smtClean="0"/>
              <a:t> </a:t>
            </a:r>
            <a:r>
              <a:rPr lang="ru-RU" b="1" dirty="0" err="1" smtClean="0"/>
              <a:t>ρ</a:t>
            </a:r>
            <a:r>
              <a:rPr lang="ru-RU" b="1" dirty="0" smtClean="0"/>
              <a:t>(</a:t>
            </a:r>
            <a:r>
              <a:rPr lang="ru-RU" b="1" dirty="0" err="1" smtClean="0"/>
              <a:t>x,w</a:t>
            </a:r>
            <a:r>
              <a:rPr lang="ru-RU" b="1" baseline="-25000" dirty="0" err="1" smtClean="0"/>
              <a:t>m</a:t>
            </a:r>
            <a:r>
              <a:rPr lang="ru-RU" b="1" dirty="0" smtClean="0"/>
              <a:t>)</a:t>
            </a:r>
            <a:r>
              <a:rPr lang="en-US" b="1" dirty="0" smtClean="0"/>
              <a:t>:</a:t>
            </a:r>
            <a:endParaRPr lang="ru-RU" b="1" dirty="0" smtClean="0"/>
          </a:p>
          <a:p>
            <a:r>
              <a:rPr lang="ru-RU" b="1" dirty="0" smtClean="0"/>
              <a:t>	    m ∈ Y</a:t>
            </a:r>
          </a:p>
        </p:txBody>
      </p:sp>
      <p:pic>
        <p:nvPicPr>
          <p:cNvPr id="3073" name="Picture 1"/>
          <p:cNvPicPr>
            <a:picLocks noChangeAspect="1" noChangeArrowheads="1"/>
          </p:cNvPicPr>
          <p:nvPr/>
        </p:nvPicPr>
        <p:blipFill>
          <a:blip r:embed="rId4" cstate="print"/>
          <a:srcRect/>
          <a:stretch>
            <a:fillRect/>
          </a:stretch>
        </p:blipFill>
        <p:spPr bwMode="auto">
          <a:xfrm>
            <a:off x="-6500890" y="1214422"/>
            <a:ext cx="5010150" cy="2533650"/>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7165304" y="4725144"/>
            <a:ext cx="6877050" cy="971550"/>
          </a:xfrm>
          <a:prstGeom prst="rect">
            <a:avLst/>
          </a:prstGeom>
          <a:noFill/>
          <a:ln w="9525">
            <a:noFill/>
            <a:miter lim="800000"/>
            <a:headEnd/>
            <a:tailEnd/>
          </a:ln>
        </p:spPr>
      </p:pic>
      <p:sp>
        <p:nvSpPr>
          <p:cNvPr id="12" name="TextBox 11"/>
          <p:cNvSpPr txBox="1"/>
          <p:nvPr/>
        </p:nvSpPr>
        <p:spPr>
          <a:xfrm>
            <a:off x="5724128" y="1988840"/>
            <a:ext cx="2906565" cy="369332"/>
          </a:xfrm>
          <a:prstGeom prst="rect">
            <a:avLst/>
          </a:prstGeom>
          <a:noFill/>
        </p:spPr>
        <p:txBody>
          <a:bodyPr wrap="none" rtlCol="0">
            <a:spAutoFit/>
          </a:bodyPr>
          <a:lstStyle/>
          <a:p>
            <a:r>
              <a:rPr lang="ru-RU" dirty="0" smtClean="0"/>
              <a:t>Эвклидово расстояние</a:t>
            </a:r>
            <a:endParaRPr lang="ru-RU" dirty="0"/>
          </a:p>
        </p:txBody>
      </p:sp>
      <p:pic>
        <p:nvPicPr>
          <p:cNvPr id="13"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012160" y="5805264"/>
            <a:ext cx="230922" cy="515134"/>
          </a:xfrm>
          <a:prstGeom prst="rect">
            <a:avLst/>
          </a:prstGeom>
          <a:solidFill>
            <a:schemeClr val="bg1"/>
          </a:solidFill>
        </p:spPr>
      </p:pic>
      <p:pic>
        <p:nvPicPr>
          <p:cNvPr id="1026" name="Picture 2"/>
          <p:cNvPicPr>
            <a:picLocks noChangeAspect="1" noChangeArrowheads="1"/>
          </p:cNvPicPr>
          <p:nvPr/>
        </p:nvPicPr>
        <p:blipFill>
          <a:blip r:embed="rId6" cstate="print"/>
          <a:srcRect/>
          <a:stretch>
            <a:fillRect/>
          </a:stretch>
        </p:blipFill>
        <p:spPr bwMode="auto">
          <a:xfrm>
            <a:off x="1357290" y="2643182"/>
            <a:ext cx="5183063" cy="2805119"/>
          </a:xfrm>
          <a:prstGeom prst="rect">
            <a:avLst/>
          </a:prstGeom>
          <a:noFill/>
          <a:ln w="9525">
            <a:noFill/>
            <a:miter lim="800000"/>
            <a:headEnd/>
            <a:tailEnd/>
          </a:ln>
          <a:effectLst/>
        </p:spPr>
      </p:pic>
      <p:cxnSp>
        <p:nvCxnSpPr>
          <p:cNvPr id="11" name="Прямая со стрелкой 10"/>
          <p:cNvCxnSpPr/>
          <p:nvPr/>
        </p:nvCxnSpPr>
        <p:spPr>
          <a:xfrm flipH="1">
            <a:off x="4283968" y="2276872"/>
            <a:ext cx="1440160" cy="7920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26</a:t>
            </a:fld>
            <a:endParaRPr lang="ru-RU"/>
          </a:p>
        </p:txBody>
      </p:sp>
      <p:pic>
        <p:nvPicPr>
          <p:cNvPr id="2050" name="Picture 2"/>
          <p:cNvPicPr>
            <a:picLocks noChangeAspect="1" noChangeArrowheads="1"/>
          </p:cNvPicPr>
          <p:nvPr/>
        </p:nvPicPr>
        <p:blipFill>
          <a:blip r:embed="rId2" cstate="print"/>
          <a:srcRect/>
          <a:stretch>
            <a:fillRect/>
          </a:stretch>
        </p:blipFill>
        <p:spPr bwMode="auto">
          <a:xfrm>
            <a:off x="642910" y="1428736"/>
            <a:ext cx="7857866" cy="4572032"/>
          </a:xfrm>
          <a:prstGeom prst="rect">
            <a:avLst/>
          </a:prstGeom>
          <a:noFill/>
          <a:ln w="9525">
            <a:noFill/>
            <a:miter lim="800000"/>
            <a:headEnd/>
            <a:tailEnd/>
          </a:ln>
          <a:effectLst/>
        </p:spPr>
      </p:pic>
      <p:sp>
        <p:nvSpPr>
          <p:cNvPr id="4" name="Прямоугольник 3"/>
          <p:cNvSpPr/>
          <p:nvPr/>
        </p:nvSpPr>
        <p:spPr>
          <a:xfrm>
            <a:off x="1000100" y="428604"/>
            <a:ext cx="6624736" cy="523220"/>
          </a:xfrm>
          <a:prstGeom prst="rect">
            <a:avLst/>
          </a:prstGeom>
        </p:spPr>
        <p:txBody>
          <a:bodyPr wrap="square">
            <a:spAutoFit/>
          </a:bodyPr>
          <a:lstStyle/>
          <a:p>
            <a:pPr algn="ctr"/>
            <a:r>
              <a:rPr lang="ru-RU" sz="2800" b="1" dirty="0" smtClean="0">
                <a:ln w="11430"/>
                <a:solidFill>
                  <a:srgbClr val="FF0066"/>
                </a:solidFill>
                <a:effectLst>
                  <a:outerShdw blurRad="50800" dist="39000" dir="5460000" algn="tl">
                    <a:srgbClr val="000000">
                      <a:alpha val="38000"/>
                    </a:srgbClr>
                  </a:outerShdw>
                </a:effectLst>
                <a:latin typeface="Comic Sans MS" pitchFamily="66" charset="0"/>
              </a:rPr>
              <a:t>Алгоритм</a:t>
            </a:r>
          </a:p>
        </p:txBody>
      </p:sp>
      <p:pic>
        <p:nvPicPr>
          <p:cNvPr id="5"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043038" y="1428736"/>
            <a:ext cx="230922" cy="515134"/>
          </a:xfrm>
          <a:prstGeom prst="rect">
            <a:avLst/>
          </a:prstGeom>
          <a:solidFill>
            <a:schemeClr val="bg1"/>
          </a:solid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27</a:t>
            </a:fld>
            <a:endParaRPr lang="ru-RU"/>
          </a:p>
        </p:txBody>
      </p:sp>
      <p:sp>
        <p:nvSpPr>
          <p:cNvPr id="3" name="Прямоугольник 2"/>
          <p:cNvSpPr/>
          <p:nvPr/>
        </p:nvSpPr>
        <p:spPr>
          <a:xfrm>
            <a:off x="1691680" y="404664"/>
            <a:ext cx="6191118" cy="523220"/>
          </a:xfrm>
          <a:prstGeom prst="rect">
            <a:avLst/>
          </a:prstGeom>
        </p:spPr>
        <p:txBody>
          <a:bodyPr wrap="none">
            <a:spAutoFit/>
          </a:bodyPr>
          <a:lstStyle/>
          <a:p>
            <a:r>
              <a:rPr lang="ru-RU" sz="2800" b="1" dirty="0" smtClean="0">
                <a:ln w="11430"/>
                <a:solidFill>
                  <a:srgbClr val="FF0066"/>
                </a:solidFill>
                <a:effectLst>
                  <a:outerShdw blurRad="50800" dist="39000" dir="5460000" algn="tl">
                    <a:srgbClr val="000000">
                      <a:alpha val="38000"/>
                    </a:srgbClr>
                  </a:outerShdw>
                </a:effectLst>
                <a:latin typeface="Comic Sans MS" pitchFamily="66" charset="0"/>
              </a:rPr>
              <a:t>1. Жёсткая и мягкая конкуренция</a:t>
            </a:r>
          </a:p>
        </p:txBody>
      </p:sp>
      <p:pic>
        <p:nvPicPr>
          <p:cNvPr id="57346" name="Picture 2"/>
          <p:cNvPicPr>
            <a:picLocks noChangeAspect="1" noChangeArrowheads="1"/>
          </p:cNvPicPr>
          <p:nvPr/>
        </p:nvPicPr>
        <p:blipFill>
          <a:blip r:embed="rId3" cstate="print"/>
          <a:srcRect b="58741"/>
          <a:stretch>
            <a:fillRect/>
          </a:stretch>
        </p:blipFill>
        <p:spPr bwMode="auto">
          <a:xfrm>
            <a:off x="500034" y="857232"/>
            <a:ext cx="8018517" cy="2071702"/>
          </a:xfrm>
          <a:prstGeom prst="rect">
            <a:avLst/>
          </a:prstGeom>
          <a:noFill/>
          <a:ln w="9525">
            <a:noFill/>
            <a:miter lim="800000"/>
            <a:headEnd/>
            <a:tailEnd/>
          </a:ln>
        </p:spPr>
      </p:pic>
      <p:sp>
        <p:nvSpPr>
          <p:cNvPr id="5" name="Прямоугольник 4"/>
          <p:cNvSpPr/>
          <p:nvPr/>
        </p:nvSpPr>
        <p:spPr>
          <a:xfrm>
            <a:off x="3428992" y="5715016"/>
            <a:ext cx="2300630" cy="369332"/>
          </a:xfrm>
          <a:prstGeom prst="rect">
            <a:avLst/>
          </a:prstGeom>
        </p:spPr>
        <p:txBody>
          <a:bodyPr wrap="none">
            <a:spAutoFit/>
          </a:bodyPr>
          <a:lstStyle/>
          <a:p>
            <a:r>
              <a:rPr lang="en-US" i="1" dirty="0" smtClean="0"/>
              <a:t>K(</a:t>
            </a:r>
            <a:r>
              <a:rPr lang="el-GR" i="1" dirty="0" smtClean="0"/>
              <a:t>ρ) = </a:t>
            </a:r>
            <a:r>
              <a:rPr lang="en-US" i="1" dirty="0" smtClean="0"/>
              <a:t>exp(−</a:t>
            </a:r>
            <a:r>
              <a:rPr lang="el-GR" i="1" dirty="0" smtClean="0"/>
              <a:t>βρ</a:t>
            </a:r>
            <a:r>
              <a:rPr lang="el-GR" i="1" baseline="30000" dirty="0" smtClean="0"/>
              <a:t>2</a:t>
            </a:r>
            <a:r>
              <a:rPr lang="el-GR" i="1" dirty="0" smtClean="0"/>
              <a:t>)</a:t>
            </a:r>
            <a:endParaRPr lang="ru-RU" i="1" dirty="0"/>
          </a:p>
        </p:txBody>
      </p:sp>
      <p:pic>
        <p:nvPicPr>
          <p:cNvPr id="6" name="Picture 2"/>
          <p:cNvPicPr>
            <a:picLocks noChangeAspect="1" noChangeArrowheads="1"/>
          </p:cNvPicPr>
          <p:nvPr/>
        </p:nvPicPr>
        <p:blipFill>
          <a:blip r:embed="rId3" cstate="print"/>
          <a:srcRect/>
          <a:stretch>
            <a:fillRect/>
          </a:stretch>
        </p:blipFill>
        <p:spPr bwMode="auto">
          <a:xfrm>
            <a:off x="-8429716" y="1142984"/>
            <a:ext cx="8018517" cy="502118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t="53050"/>
          <a:stretch>
            <a:fillRect/>
          </a:stretch>
        </p:blipFill>
        <p:spPr bwMode="auto">
          <a:xfrm>
            <a:off x="500034" y="3143248"/>
            <a:ext cx="8018517" cy="23574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28</a:t>
            </a:fld>
            <a:endParaRPr lang="ru-RU"/>
          </a:p>
        </p:txBody>
      </p:sp>
      <p:pic>
        <p:nvPicPr>
          <p:cNvPr id="4" name="Picture 2"/>
          <p:cNvPicPr>
            <a:picLocks noChangeAspect="1" noChangeArrowheads="1"/>
          </p:cNvPicPr>
          <p:nvPr/>
        </p:nvPicPr>
        <p:blipFill>
          <a:blip r:embed="rId2" cstate="print"/>
          <a:srcRect b="65855"/>
          <a:stretch>
            <a:fillRect/>
          </a:stretch>
        </p:blipFill>
        <p:spPr bwMode="auto">
          <a:xfrm>
            <a:off x="571472" y="928670"/>
            <a:ext cx="8018517" cy="1714512"/>
          </a:xfrm>
          <a:prstGeom prst="rect">
            <a:avLst/>
          </a:prstGeom>
          <a:noFill/>
          <a:ln w="9525">
            <a:noFill/>
            <a:miter lim="800000"/>
            <a:headEnd/>
            <a:tailEnd/>
          </a:ln>
        </p:spPr>
      </p:pic>
      <p:sp>
        <p:nvSpPr>
          <p:cNvPr id="5" name="Прямоугольник 4"/>
          <p:cNvSpPr/>
          <p:nvPr/>
        </p:nvSpPr>
        <p:spPr>
          <a:xfrm>
            <a:off x="1691680" y="404664"/>
            <a:ext cx="6191118" cy="523220"/>
          </a:xfrm>
          <a:prstGeom prst="rect">
            <a:avLst/>
          </a:prstGeom>
        </p:spPr>
        <p:txBody>
          <a:bodyPr wrap="none">
            <a:spAutoFit/>
          </a:bodyPr>
          <a:lstStyle/>
          <a:p>
            <a:r>
              <a:rPr lang="ru-RU" sz="2800" b="1" dirty="0" smtClean="0">
                <a:ln w="11430"/>
                <a:solidFill>
                  <a:srgbClr val="FF0066"/>
                </a:solidFill>
                <a:effectLst>
                  <a:outerShdw blurRad="50800" dist="39000" dir="5460000" algn="tl">
                    <a:srgbClr val="000000">
                      <a:alpha val="38000"/>
                    </a:srgbClr>
                  </a:outerShdw>
                </a:effectLst>
                <a:latin typeface="Comic Sans MS" pitchFamily="66" charset="0"/>
              </a:rPr>
              <a:t>2. Жёсткая и мягкая конкуренция</a:t>
            </a:r>
          </a:p>
        </p:txBody>
      </p:sp>
      <p:pic>
        <p:nvPicPr>
          <p:cNvPr id="7" name="Picture 2"/>
          <p:cNvPicPr>
            <a:picLocks noChangeAspect="1" noChangeArrowheads="1"/>
          </p:cNvPicPr>
          <p:nvPr/>
        </p:nvPicPr>
        <p:blipFill>
          <a:blip r:embed="rId2" cstate="print"/>
          <a:srcRect t="42682" b="50204"/>
          <a:stretch>
            <a:fillRect/>
          </a:stretch>
        </p:blipFill>
        <p:spPr bwMode="auto">
          <a:xfrm>
            <a:off x="571472" y="2643182"/>
            <a:ext cx="8018517" cy="357190"/>
          </a:xfrm>
          <a:prstGeom prst="rect">
            <a:avLst/>
          </a:prstGeom>
          <a:noFill/>
          <a:ln w="9525">
            <a:noFill/>
            <a:miter lim="800000"/>
            <a:headEnd/>
            <a:tailEnd/>
          </a:ln>
        </p:spPr>
      </p:pic>
      <p:sp>
        <p:nvSpPr>
          <p:cNvPr id="8" name="Прямоугольник 7"/>
          <p:cNvSpPr/>
          <p:nvPr/>
        </p:nvSpPr>
        <p:spPr>
          <a:xfrm>
            <a:off x="642910" y="4500570"/>
            <a:ext cx="7786742" cy="1200329"/>
          </a:xfrm>
          <a:prstGeom prst="rect">
            <a:avLst/>
          </a:prstGeom>
        </p:spPr>
        <p:txBody>
          <a:bodyPr wrap="square">
            <a:spAutoFit/>
          </a:bodyPr>
          <a:lstStyle/>
          <a:p>
            <a:r>
              <a:rPr lang="ru-RU" dirty="0" smtClean="0"/>
              <a:t>где </a:t>
            </a:r>
            <a:r>
              <a:rPr lang="ru-RU" i="1" dirty="0" err="1" smtClean="0"/>
              <a:t>C</a:t>
            </a:r>
            <a:r>
              <a:rPr lang="ru-RU" i="1" baseline="-25000" dirty="0" err="1" smtClean="0"/>
              <a:t>m</a:t>
            </a:r>
            <a:r>
              <a:rPr lang="ru-RU" dirty="0" smtClean="0"/>
              <a:t>  количество побед m-го нейрона в ходе обучения. </a:t>
            </a:r>
          </a:p>
          <a:p>
            <a:endParaRPr lang="ru-RU" dirty="0" smtClean="0"/>
          </a:p>
          <a:p>
            <a:r>
              <a:rPr lang="ru-RU" dirty="0" smtClean="0"/>
              <a:t>	Таким образом, кластеры штрафуются за слишком частое присоединение объектов.</a:t>
            </a:r>
            <a:endParaRPr lang="ru-RU" dirty="0"/>
          </a:p>
        </p:txBody>
      </p:sp>
      <p:pic>
        <p:nvPicPr>
          <p:cNvPr id="3075" name="Picture 3"/>
          <p:cNvPicPr>
            <a:picLocks noChangeAspect="1" noChangeArrowheads="1"/>
          </p:cNvPicPr>
          <p:nvPr/>
        </p:nvPicPr>
        <p:blipFill>
          <a:blip r:embed="rId3" cstate="print"/>
          <a:srcRect/>
          <a:stretch>
            <a:fillRect/>
          </a:stretch>
        </p:blipFill>
        <p:spPr bwMode="auto">
          <a:xfrm>
            <a:off x="2285984" y="3286124"/>
            <a:ext cx="4362450" cy="876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29</a:t>
            </a:fld>
            <a:endParaRPr lang="ru-RU"/>
          </a:p>
        </p:txBody>
      </p:sp>
      <p:sp>
        <p:nvSpPr>
          <p:cNvPr id="3" name="Прямоугольник 2"/>
          <p:cNvSpPr/>
          <p:nvPr/>
        </p:nvSpPr>
        <p:spPr>
          <a:xfrm>
            <a:off x="1331640" y="314653"/>
            <a:ext cx="5832648" cy="954107"/>
          </a:xfrm>
          <a:prstGeom prst="rect">
            <a:avLst/>
          </a:prstGeom>
        </p:spPr>
        <p:txBody>
          <a:bodyPr wrap="square">
            <a:spAutoFit/>
          </a:bodyPr>
          <a:lstStyle/>
          <a:p>
            <a:pPr algn="ctr"/>
            <a:r>
              <a:rPr lang="nb-NO" sz="2800" b="1" dirty="0" smtClean="0">
                <a:ln w="11430"/>
                <a:solidFill>
                  <a:srgbClr val="FF0066"/>
                </a:solidFill>
                <a:effectLst>
                  <a:outerShdw blurRad="50800" dist="39000" dir="5460000" algn="tl">
                    <a:srgbClr val="000000">
                      <a:alpha val="38000"/>
                    </a:srgbClr>
                  </a:outerShdw>
                </a:effectLst>
                <a:latin typeface="Comic Sans MS" pitchFamily="66" charset="0"/>
              </a:rPr>
              <a:t>Карта Кохонена </a:t>
            </a:r>
            <a:r>
              <a:rPr lang="ru-RU" sz="2800" b="1" dirty="0" smtClean="0">
                <a:ln w="11430"/>
                <a:solidFill>
                  <a:srgbClr val="FF0066"/>
                </a:solidFill>
                <a:effectLst>
                  <a:outerShdw blurRad="50800" dist="39000" dir="5460000" algn="tl">
                    <a:srgbClr val="000000">
                      <a:alpha val="38000"/>
                    </a:srgbClr>
                  </a:outerShdw>
                </a:effectLst>
                <a:latin typeface="Comic Sans MS" pitchFamily="66" charset="0"/>
              </a:rPr>
              <a:t/>
            </a:r>
            <a:br>
              <a:rPr lang="ru-RU" sz="2800" b="1" dirty="0" smtClean="0">
                <a:ln w="11430"/>
                <a:solidFill>
                  <a:srgbClr val="FF0066"/>
                </a:solidFill>
                <a:effectLst>
                  <a:outerShdw blurRad="50800" dist="39000" dir="5460000" algn="tl">
                    <a:srgbClr val="000000">
                      <a:alpha val="38000"/>
                    </a:srgbClr>
                  </a:outerShdw>
                </a:effectLst>
                <a:latin typeface="Comic Sans MS" pitchFamily="66" charset="0"/>
              </a:rPr>
            </a:br>
            <a:r>
              <a:rPr lang="nb-NO" sz="2800" b="1" dirty="0" smtClean="0">
                <a:ln w="11430"/>
                <a:solidFill>
                  <a:srgbClr val="FF0066"/>
                </a:solidFill>
                <a:effectLst>
                  <a:outerShdw blurRad="50800" dist="39000" dir="5460000" algn="tl">
                    <a:srgbClr val="000000">
                      <a:alpha val="38000"/>
                    </a:srgbClr>
                  </a:outerShdw>
                </a:effectLst>
                <a:latin typeface="Comic Sans MS" pitchFamily="66" charset="0"/>
              </a:rPr>
              <a:t>(Self Organizing Map, SOM)</a:t>
            </a:r>
            <a:endParaRPr lang="ru-RU" sz="2800" b="1" dirty="0" smtClean="0">
              <a:ln w="11430"/>
              <a:solidFill>
                <a:srgbClr val="FF0066"/>
              </a:solidFill>
              <a:effectLst>
                <a:outerShdw blurRad="50800" dist="39000" dir="5460000" algn="tl">
                  <a:srgbClr val="000000">
                    <a:alpha val="38000"/>
                  </a:srgbClr>
                </a:outerShdw>
              </a:effectLst>
              <a:latin typeface="Comic Sans MS" pitchFamily="66" charset="0"/>
            </a:endParaRPr>
          </a:p>
        </p:txBody>
      </p:sp>
      <p:pic>
        <p:nvPicPr>
          <p:cNvPr id="58370" name="Picture 2"/>
          <p:cNvPicPr>
            <a:picLocks noChangeAspect="1" noChangeArrowheads="1"/>
          </p:cNvPicPr>
          <p:nvPr/>
        </p:nvPicPr>
        <p:blipFill>
          <a:blip r:embed="rId2" cstate="print"/>
          <a:srcRect/>
          <a:stretch>
            <a:fillRect/>
          </a:stretch>
        </p:blipFill>
        <p:spPr bwMode="auto">
          <a:xfrm>
            <a:off x="827584" y="1340768"/>
            <a:ext cx="7272808" cy="4938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1760" y="404664"/>
            <a:ext cx="4262705" cy="584775"/>
          </a:xfrm>
          <a:prstGeom prst="rect">
            <a:avLst/>
          </a:prstGeom>
          <a:noFill/>
          <a:ln>
            <a:noFill/>
          </a:ln>
        </p:spPr>
        <p:style>
          <a:lnRef idx="1">
            <a:schemeClr val="accent3"/>
          </a:lnRef>
          <a:fillRef idx="1001">
            <a:schemeClr val="lt1"/>
          </a:fillRef>
          <a:effectRef idx="1">
            <a:schemeClr val="accent3"/>
          </a:effectRef>
          <a:fontRef idx="minor">
            <a:schemeClr val="dk1"/>
          </a:fontRef>
        </p:style>
        <p:txBody>
          <a:bodyPr wrap="none" rtlCol="0">
            <a:spAutoFit/>
          </a:bodyPr>
          <a:lstStyle/>
          <a:p>
            <a:r>
              <a:rPr lang="ru-RU" sz="3200" b="1" dirty="0" smtClean="0">
                <a:ln w="11430"/>
                <a:solidFill>
                  <a:srgbClr val="FF0066"/>
                </a:solidFill>
                <a:effectLst>
                  <a:outerShdw blurRad="50800" dist="39000" dir="5460000" algn="tl">
                    <a:srgbClr val="000000">
                      <a:alpha val="38000"/>
                    </a:srgbClr>
                  </a:outerShdw>
                </a:effectLst>
                <a:latin typeface="Comic Sans MS" pitchFamily="66" charset="0"/>
              </a:rPr>
              <a:t>Исторические очерк</a:t>
            </a:r>
          </a:p>
        </p:txBody>
      </p:sp>
      <p:sp>
        <p:nvSpPr>
          <p:cNvPr id="3" name="TextBox 2"/>
          <p:cNvSpPr txBox="1"/>
          <p:nvPr/>
        </p:nvSpPr>
        <p:spPr>
          <a:xfrm>
            <a:off x="467544" y="1124744"/>
            <a:ext cx="7912744" cy="2862322"/>
          </a:xfrm>
          <a:prstGeom prst="rect">
            <a:avLst/>
          </a:prstGeom>
          <a:noFill/>
        </p:spPr>
        <p:txBody>
          <a:bodyPr wrap="none" rtlCol="0">
            <a:spAutoFit/>
          </a:bodyPr>
          <a:lstStyle/>
          <a:p>
            <a:pPr>
              <a:lnSpc>
                <a:spcPct val="150000"/>
              </a:lnSpc>
            </a:pPr>
            <a:endParaRPr lang="ru-RU" sz="2000" dirty="0" smtClean="0">
              <a:latin typeface="Comic Sans MS" pitchFamily="66" charset="0"/>
            </a:endParaRPr>
          </a:p>
          <a:p>
            <a:pPr>
              <a:lnSpc>
                <a:spcPct val="150000"/>
              </a:lnSpc>
              <a:buFont typeface="Wingdings" pitchFamily="2" charset="2"/>
              <a:buChar char="Ø"/>
            </a:pPr>
            <a:r>
              <a:rPr lang="ru-RU" sz="2000" dirty="0" smtClean="0">
                <a:latin typeface="Comic Sans MS" pitchFamily="66" charset="0"/>
              </a:rPr>
              <a:t> </a:t>
            </a:r>
            <a:r>
              <a:rPr lang="ru-RU" sz="2000" dirty="0" smtClean="0">
                <a:hlinkClick r:id="rId3" tooltip="1943 год в науке"/>
              </a:rPr>
              <a:t>1943</a:t>
            </a:r>
            <a:r>
              <a:rPr lang="ru-RU" sz="2000" dirty="0" smtClean="0"/>
              <a:t> — </a:t>
            </a:r>
            <a:r>
              <a:rPr lang="ru-RU" sz="2000" dirty="0" smtClean="0">
                <a:hlinkClick r:id="rId4" tooltip="Маккалок, Уоррен"/>
              </a:rPr>
              <a:t>У. </a:t>
            </a:r>
            <a:r>
              <a:rPr lang="ru-RU" sz="2000" dirty="0" err="1" smtClean="0">
                <a:hlinkClick r:id="rId4" tooltip="Маккалок, Уоррен"/>
              </a:rPr>
              <a:t>Маккалок</a:t>
            </a:r>
            <a:r>
              <a:rPr lang="ru-RU" sz="2000" dirty="0" smtClean="0"/>
              <a:t> и </a:t>
            </a:r>
            <a:r>
              <a:rPr lang="ru-RU" sz="2000" dirty="0" smtClean="0">
                <a:hlinkClick r:id="rId5" tooltip="Питтс, Уолтер (страница отсутствует)"/>
              </a:rPr>
              <a:t>У. </a:t>
            </a:r>
            <a:r>
              <a:rPr lang="ru-RU" sz="2000" dirty="0" err="1" smtClean="0">
                <a:hlinkClick r:id="rId5" tooltip="Питтс, Уолтер (страница отсутствует)"/>
              </a:rPr>
              <a:t>Питтс</a:t>
            </a:r>
            <a:endParaRPr lang="ru-RU" sz="2000" baseline="30000" dirty="0" smtClean="0"/>
          </a:p>
          <a:p>
            <a:pPr>
              <a:lnSpc>
                <a:spcPct val="150000"/>
              </a:lnSpc>
            </a:pPr>
            <a:r>
              <a:rPr lang="ru-RU" sz="2000" dirty="0" smtClean="0"/>
              <a:t> формализуют понятие нейронной сети</a:t>
            </a:r>
            <a:endParaRPr lang="ru-RU" sz="2000" dirty="0" smtClean="0">
              <a:latin typeface="Comic Sans MS" pitchFamily="66" charset="0"/>
            </a:endParaRPr>
          </a:p>
          <a:p>
            <a:pPr>
              <a:lnSpc>
                <a:spcPct val="150000"/>
              </a:lnSpc>
              <a:buFont typeface="Wingdings" pitchFamily="2" charset="2"/>
              <a:buChar char="Ø"/>
            </a:pPr>
            <a:r>
              <a:rPr lang="ru-RU" sz="2000" dirty="0" smtClean="0">
                <a:hlinkClick r:id="rId6" tooltip="1949 год в науке"/>
              </a:rPr>
              <a:t>1949</a:t>
            </a:r>
            <a:r>
              <a:rPr lang="ru-RU" sz="2000" dirty="0" smtClean="0"/>
              <a:t> — </a:t>
            </a:r>
            <a:r>
              <a:rPr lang="ru-RU" sz="2000" dirty="0" smtClean="0">
                <a:hlinkClick r:id="rId7" tooltip="Хебб, Дональд"/>
              </a:rPr>
              <a:t>Д. </a:t>
            </a:r>
            <a:r>
              <a:rPr lang="ru-RU" sz="2000" dirty="0" err="1" smtClean="0">
                <a:hlinkClick r:id="rId7" tooltip="Хебб, Дональд"/>
              </a:rPr>
              <a:t>Хебб</a:t>
            </a:r>
            <a:r>
              <a:rPr lang="ru-RU" sz="2000" dirty="0" smtClean="0"/>
              <a:t> предлагает первый алгоритм обучения.</a:t>
            </a:r>
            <a:endParaRPr lang="ru-RU" sz="2000" dirty="0" smtClean="0">
              <a:latin typeface="Comic Sans MS" pitchFamily="66" charset="0"/>
            </a:endParaRPr>
          </a:p>
          <a:p>
            <a:pPr>
              <a:lnSpc>
                <a:spcPct val="150000"/>
              </a:lnSpc>
              <a:buFont typeface="Wingdings" pitchFamily="2" charset="2"/>
              <a:buChar char="Ø"/>
            </a:pPr>
            <a:r>
              <a:rPr lang="ru-RU" sz="2000" dirty="0" smtClean="0">
                <a:latin typeface="Comic Sans MS" pitchFamily="66" charset="0"/>
              </a:rPr>
              <a:t> Широко используем с 80-х, 90-х гг. </a:t>
            </a:r>
          </a:p>
          <a:p>
            <a:pPr>
              <a:lnSpc>
                <a:spcPct val="150000"/>
              </a:lnSpc>
            </a:pPr>
            <a:endParaRPr lang="ru-RU" sz="2000" dirty="0">
              <a:latin typeface="Comic Sans MS" pitchFamily="66" charset="0"/>
            </a:endParaRPr>
          </a:p>
        </p:txBody>
      </p:sp>
      <p:pic>
        <p:nvPicPr>
          <p:cNvPr id="2050" name="Picture 2" descr="http://ecm-journal.ru/image.axd?picture=fc843bb8-aaad-489f-9bd7-e23d07b54d58.jpg"/>
          <p:cNvPicPr>
            <a:picLocks noChangeAspect="1" noChangeArrowheads="1"/>
          </p:cNvPicPr>
          <p:nvPr/>
        </p:nvPicPr>
        <p:blipFill>
          <a:blip r:embed="rId8" cstate="print"/>
          <a:srcRect/>
          <a:stretch>
            <a:fillRect/>
          </a:stretch>
        </p:blipFill>
        <p:spPr bwMode="auto">
          <a:xfrm>
            <a:off x="3059832" y="3861048"/>
            <a:ext cx="3096344" cy="2322260"/>
          </a:xfrm>
          <a:prstGeom prst="rect">
            <a:avLst/>
          </a:prstGeom>
          <a:noFill/>
        </p:spPr>
      </p:pic>
      <p:sp>
        <p:nvSpPr>
          <p:cNvPr id="5" name="Номер слайда 4"/>
          <p:cNvSpPr>
            <a:spLocks noGrp="1"/>
          </p:cNvSpPr>
          <p:nvPr>
            <p:ph type="sldNum" sz="quarter" idx="12"/>
          </p:nvPr>
        </p:nvSpPr>
        <p:spPr>
          <a:xfrm>
            <a:off x="8100392" y="5733256"/>
            <a:ext cx="609600" cy="521208"/>
          </a:xfrm>
        </p:spPr>
        <p:txBody>
          <a:bodyPr/>
          <a:lstStyle/>
          <a:p>
            <a:fld id="{725C68B6-61C2-468F-89AB-4B9F7531AA68}" type="slidenum">
              <a:rPr lang="ru-RU" sz="1800" b="1" smtClean="0">
                <a:solidFill>
                  <a:schemeClr val="tx1">
                    <a:lumMod val="95000"/>
                    <a:lumOff val="5000"/>
                  </a:schemeClr>
                </a:solidFill>
              </a:rPr>
              <a:pPr/>
              <a:t>3</a:t>
            </a:fld>
            <a:endParaRPr lang="ru-RU" sz="1800" b="1"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30</a:t>
            </a:fld>
            <a:endParaRPr lang="ru-RU"/>
          </a:p>
        </p:txBody>
      </p:sp>
      <p:sp>
        <p:nvSpPr>
          <p:cNvPr id="3" name="Прямоугольник 2"/>
          <p:cNvSpPr/>
          <p:nvPr/>
        </p:nvSpPr>
        <p:spPr>
          <a:xfrm>
            <a:off x="2267744" y="332656"/>
            <a:ext cx="4876656" cy="523220"/>
          </a:xfrm>
          <a:prstGeom prst="rect">
            <a:avLst/>
          </a:prstGeom>
        </p:spPr>
        <p:txBody>
          <a:bodyPr wrap="none">
            <a:spAutoFit/>
          </a:bodyPr>
          <a:lstStyle/>
          <a:p>
            <a:r>
              <a:rPr lang="ru-RU" sz="2800" b="1" dirty="0" smtClean="0">
                <a:ln w="11430"/>
                <a:solidFill>
                  <a:srgbClr val="FF0066"/>
                </a:solidFill>
                <a:effectLst>
                  <a:outerShdw blurRad="50800" dist="39000" dir="5460000" algn="tl">
                    <a:srgbClr val="000000">
                      <a:alpha val="38000"/>
                    </a:srgbClr>
                  </a:outerShdw>
                </a:effectLst>
                <a:latin typeface="Comic Sans MS" pitchFamily="66" charset="0"/>
              </a:rPr>
              <a:t>Обучение карты </a:t>
            </a:r>
            <a:r>
              <a:rPr lang="ru-RU" sz="2800" b="1" dirty="0" err="1" smtClean="0">
                <a:ln w="11430"/>
                <a:solidFill>
                  <a:srgbClr val="FF0066"/>
                </a:solidFill>
                <a:effectLst>
                  <a:outerShdw blurRad="50800" dist="39000" dir="5460000" algn="tl">
                    <a:srgbClr val="000000">
                      <a:alpha val="38000"/>
                    </a:srgbClr>
                  </a:outerShdw>
                </a:effectLst>
                <a:latin typeface="Comic Sans MS" pitchFamily="66" charset="0"/>
              </a:rPr>
              <a:t>Кохонена</a:t>
            </a:r>
            <a:endParaRPr lang="ru-RU" sz="2800" b="1" dirty="0" smtClean="0">
              <a:ln w="11430"/>
              <a:solidFill>
                <a:srgbClr val="FF0066"/>
              </a:solidFill>
              <a:effectLst>
                <a:outerShdw blurRad="50800" dist="39000" dir="5460000" algn="tl">
                  <a:srgbClr val="000000">
                    <a:alpha val="38000"/>
                  </a:srgbClr>
                </a:outerShdw>
              </a:effectLst>
              <a:latin typeface="Comic Sans MS" pitchFamily="66" charset="0"/>
            </a:endParaRPr>
          </a:p>
        </p:txBody>
      </p:sp>
      <p:pic>
        <p:nvPicPr>
          <p:cNvPr id="60418" name="Picture 2"/>
          <p:cNvPicPr>
            <a:picLocks noChangeAspect="1" noChangeArrowheads="1"/>
          </p:cNvPicPr>
          <p:nvPr/>
        </p:nvPicPr>
        <p:blipFill>
          <a:blip r:embed="rId2" cstate="print"/>
          <a:srcRect/>
          <a:stretch>
            <a:fillRect/>
          </a:stretch>
        </p:blipFill>
        <p:spPr bwMode="auto">
          <a:xfrm>
            <a:off x="500034" y="1214422"/>
            <a:ext cx="8121544" cy="4557230"/>
          </a:xfrm>
          <a:prstGeom prst="rect">
            <a:avLst/>
          </a:prstGeom>
          <a:noFill/>
          <a:ln w="9525">
            <a:noFill/>
            <a:miter lim="800000"/>
            <a:headEnd/>
            <a:tailEnd/>
          </a:ln>
        </p:spPr>
      </p:pic>
      <p:sp>
        <p:nvSpPr>
          <p:cNvPr id="5" name="TextBox 4"/>
          <p:cNvSpPr txBox="1"/>
          <p:nvPr/>
        </p:nvSpPr>
        <p:spPr>
          <a:xfrm>
            <a:off x="9429784" y="5000636"/>
            <a:ext cx="2294218" cy="369332"/>
          </a:xfrm>
          <a:prstGeom prst="rect">
            <a:avLst/>
          </a:prstGeom>
          <a:noFill/>
        </p:spPr>
        <p:txBody>
          <a:bodyPr wrap="none" rtlCol="0">
            <a:spAutoFit/>
          </a:bodyPr>
          <a:lstStyle/>
          <a:p>
            <a:r>
              <a:rPr lang="ru-RU" dirty="0" smtClean="0"/>
              <a:t>Метрика на сетке</a:t>
            </a:r>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31</a:t>
            </a:fld>
            <a:endParaRPr lang="ru-RU"/>
          </a:p>
        </p:txBody>
      </p:sp>
      <p:pic>
        <p:nvPicPr>
          <p:cNvPr id="1026" name="Picture 2"/>
          <p:cNvPicPr>
            <a:picLocks noChangeAspect="1" noChangeArrowheads="1"/>
          </p:cNvPicPr>
          <p:nvPr/>
        </p:nvPicPr>
        <p:blipFill>
          <a:blip r:embed="rId3" cstate="print"/>
          <a:srcRect l="25249" t="3620" r="24746" b="4741"/>
          <a:stretch>
            <a:fillRect/>
          </a:stretch>
        </p:blipFill>
        <p:spPr bwMode="auto">
          <a:xfrm>
            <a:off x="3347864" y="1556792"/>
            <a:ext cx="5040560" cy="4618147"/>
          </a:xfrm>
          <a:prstGeom prst="rect">
            <a:avLst/>
          </a:prstGeom>
          <a:noFill/>
          <a:ln w="9525">
            <a:noFill/>
            <a:miter lim="800000"/>
            <a:headEnd/>
            <a:tailEnd/>
          </a:ln>
          <a:effectLst/>
        </p:spPr>
      </p:pic>
      <p:sp>
        <p:nvSpPr>
          <p:cNvPr id="4" name="Прямоугольник 3"/>
          <p:cNvSpPr/>
          <p:nvPr/>
        </p:nvSpPr>
        <p:spPr>
          <a:xfrm>
            <a:off x="395536" y="404664"/>
            <a:ext cx="7643439" cy="954107"/>
          </a:xfrm>
          <a:prstGeom prst="rect">
            <a:avLst/>
          </a:prstGeom>
        </p:spPr>
        <p:txBody>
          <a:bodyPr wrap="none">
            <a:spAutoFit/>
          </a:bodyPr>
          <a:lstStyle/>
          <a:p>
            <a:pPr algn="ctr"/>
            <a:r>
              <a:rPr lang="ru-RU" sz="2800" b="1" dirty="0" smtClean="0">
                <a:ln w="11430"/>
                <a:solidFill>
                  <a:srgbClr val="FF0066"/>
                </a:solidFill>
                <a:effectLst>
                  <a:outerShdw blurRad="50800" dist="39000" dir="5460000" algn="tl">
                    <a:srgbClr val="000000">
                      <a:alpha val="38000"/>
                    </a:srgbClr>
                  </a:outerShdw>
                </a:effectLst>
                <a:latin typeface="Comic Sans MS" pitchFamily="66" charset="0"/>
              </a:rPr>
              <a:t>Карта </a:t>
            </a:r>
            <a:r>
              <a:rPr lang="ru-RU" sz="2800" b="1" dirty="0" err="1" smtClean="0">
                <a:ln w="11430"/>
                <a:solidFill>
                  <a:srgbClr val="FF0066"/>
                </a:solidFill>
                <a:effectLst>
                  <a:outerShdw blurRad="50800" dist="39000" dir="5460000" algn="tl">
                    <a:srgbClr val="000000">
                      <a:alpha val="38000"/>
                    </a:srgbClr>
                  </a:outerShdw>
                </a:effectLst>
                <a:latin typeface="Comic Sans MS" pitchFamily="66" charset="0"/>
              </a:rPr>
              <a:t>Кохонена</a:t>
            </a:r>
            <a:r>
              <a:rPr lang="ru-RU" sz="2800" b="1" dirty="0" smtClean="0">
                <a:ln w="11430"/>
                <a:solidFill>
                  <a:srgbClr val="FF0066"/>
                </a:solidFill>
                <a:effectLst>
                  <a:outerShdw blurRad="50800" dist="39000" dir="5460000" algn="tl">
                    <a:srgbClr val="000000">
                      <a:alpha val="38000"/>
                    </a:srgbClr>
                  </a:outerShdw>
                </a:effectLst>
                <a:latin typeface="Comic Sans MS" pitchFamily="66" charset="0"/>
              </a:rPr>
              <a:t> для распределения </a:t>
            </a:r>
          </a:p>
          <a:p>
            <a:pPr algn="ctr"/>
            <a:r>
              <a:rPr lang="ru-RU" sz="2800" b="1" dirty="0" smtClean="0">
                <a:ln w="11430"/>
                <a:solidFill>
                  <a:srgbClr val="FF0066"/>
                </a:solidFill>
                <a:effectLst>
                  <a:outerShdw blurRad="50800" dist="39000" dir="5460000" algn="tl">
                    <a:srgbClr val="000000">
                      <a:alpha val="38000"/>
                    </a:srgbClr>
                  </a:outerShdw>
                </a:effectLst>
                <a:latin typeface="Comic Sans MS" pitchFamily="66" charset="0"/>
              </a:rPr>
              <a:t>соединений в пространстве дескрипторов</a:t>
            </a:r>
          </a:p>
        </p:txBody>
      </p:sp>
      <p:sp>
        <p:nvSpPr>
          <p:cNvPr id="5" name="TextBox 4"/>
          <p:cNvSpPr txBox="1"/>
          <p:nvPr/>
        </p:nvSpPr>
        <p:spPr>
          <a:xfrm>
            <a:off x="611560" y="1772816"/>
            <a:ext cx="2560316" cy="646331"/>
          </a:xfrm>
          <a:prstGeom prst="rect">
            <a:avLst/>
          </a:prstGeom>
          <a:noFill/>
        </p:spPr>
        <p:txBody>
          <a:bodyPr wrap="none" rtlCol="0">
            <a:spAutoFit/>
          </a:bodyPr>
          <a:lstStyle/>
          <a:p>
            <a:r>
              <a:rPr lang="ru-RU" dirty="0" smtClean="0"/>
              <a:t>338 соединений</a:t>
            </a:r>
          </a:p>
          <a:p>
            <a:r>
              <a:rPr lang="en-US" dirty="0" smtClean="0"/>
              <a:t>SiRMS </a:t>
            </a:r>
            <a:r>
              <a:rPr lang="ru-RU" dirty="0" smtClean="0"/>
              <a:t>дескрипторы</a:t>
            </a:r>
            <a:endParaRPr lang="ru-RU" dirty="0"/>
          </a:p>
        </p:txBody>
      </p:sp>
      <p:pic>
        <p:nvPicPr>
          <p:cNvPr id="6" name="Picture 2" descr="http://cs409431.vk.me/v409431394/2414/ljNmlDzZ4kg.jpg"/>
          <p:cNvPicPr>
            <a:picLocks noChangeAspect="1" noChangeArrowheads="1"/>
          </p:cNvPicPr>
          <p:nvPr/>
        </p:nvPicPr>
        <p:blipFill>
          <a:blip r:embed="rId4" cstate="print"/>
          <a:srcRect/>
          <a:stretch>
            <a:fillRect/>
          </a:stretch>
        </p:blipFill>
        <p:spPr bwMode="auto">
          <a:xfrm>
            <a:off x="899592" y="2780928"/>
            <a:ext cx="1524572" cy="344884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32</a:t>
            </a:fld>
            <a:endParaRPr lang="ru-RU"/>
          </a:p>
        </p:txBody>
      </p:sp>
      <p:pic>
        <p:nvPicPr>
          <p:cNvPr id="2050" name="Picture 2"/>
          <p:cNvPicPr>
            <a:picLocks noChangeAspect="1" noChangeArrowheads="1"/>
          </p:cNvPicPr>
          <p:nvPr/>
        </p:nvPicPr>
        <p:blipFill>
          <a:blip r:embed="rId3" cstate="print"/>
          <a:srcRect l="25749" t="4621" r="24246" b="4741"/>
          <a:stretch>
            <a:fillRect/>
          </a:stretch>
        </p:blipFill>
        <p:spPr bwMode="auto">
          <a:xfrm>
            <a:off x="395536" y="1340768"/>
            <a:ext cx="5688632" cy="5155022"/>
          </a:xfrm>
          <a:prstGeom prst="rect">
            <a:avLst/>
          </a:prstGeom>
          <a:noFill/>
          <a:ln w="9525">
            <a:noFill/>
            <a:miter lim="800000"/>
            <a:headEnd/>
            <a:tailEnd/>
          </a:ln>
          <a:effectLst/>
        </p:spPr>
      </p:pic>
      <p:sp>
        <p:nvSpPr>
          <p:cNvPr id="4" name="Прямоугольник 3"/>
          <p:cNvSpPr/>
          <p:nvPr/>
        </p:nvSpPr>
        <p:spPr>
          <a:xfrm>
            <a:off x="395536" y="404664"/>
            <a:ext cx="7643439" cy="954107"/>
          </a:xfrm>
          <a:prstGeom prst="rect">
            <a:avLst/>
          </a:prstGeom>
        </p:spPr>
        <p:txBody>
          <a:bodyPr wrap="none">
            <a:spAutoFit/>
          </a:bodyPr>
          <a:lstStyle/>
          <a:p>
            <a:pPr algn="ctr"/>
            <a:r>
              <a:rPr lang="ru-RU" sz="2800" b="1" dirty="0" smtClean="0">
                <a:ln w="11430"/>
                <a:solidFill>
                  <a:srgbClr val="FF0066"/>
                </a:solidFill>
                <a:effectLst>
                  <a:outerShdw blurRad="50800" dist="39000" dir="5460000" algn="tl">
                    <a:srgbClr val="000000">
                      <a:alpha val="38000"/>
                    </a:srgbClr>
                  </a:outerShdw>
                </a:effectLst>
                <a:latin typeface="Comic Sans MS" pitchFamily="66" charset="0"/>
              </a:rPr>
              <a:t>Карта </a:t>
            </a:r>
            <a:r>
              <a:rPr lang="ru-RU" sz="2800" b="1" dirty="0" err="1" smtClean="0">
                <a:ln w="11430"/>
                <a:solidFill>
                  <a:srgbClr val="FF0066"/>
                </a:solidFill>
                <a:effectLst>
                  <a:outerShdw blurRad="50800" dist="39000" dir="5460000" algn="tl">
                    <a:srgbClr val="000000">
                      <a:alpha val="38000"/>
                    </a:srgbClr>
                  </a:outerShdw>
                </a:effectLst>
                <a:latin typeface="Comic Sans MS" pitchFamily="66" charset="0"/>
              </a:rPr>
              <a:t>Кохонена</a:t>
            </a:r>
            <a:r>
              <a:rPr lang="ru-RU" sz="2800" b="1" dirty="0" smtClean="0">
                <a:ln w="11430"/>
                <a:solidFill>
                  <a:srgbClr val="FF0066"/>
                </a:solidFill>
                <a:effectLst>
                  <a:outerShdw blurRad="50800" dist="39000" dir="5460000" algn="tl">
                    <a:srgbClr val="000000">
                      <a:alpha val="38000"/>
                    </a:srgbClr>
                  </a:outerShdw>
                </a:effectLst>
                <a:latin typeface="Comic Sans MS" pitchFamily="66" charset="0"/>
              </a:rPr>
              <a:t> для распределения </a:t>
            </a:r>
          </a:p>
          <a:p>
            <a:pPr algn="ctr"/>
            <a:r>
              <a:rPr lang="ru-RU" sz="2800" b="1" dirty="0" smtClean="0">
                <a:ln w="11430"/>
                <a:solidFill>
                  <a:srgbClr val="FF0066"/>
                </a:solidFill>
                <a:effectLst>
                  <a:outerShdw blurRad="50800" dist="39000" dir="5460000" algn="tl">
                    <a:srgbClr val="000000">
                      <a:alpha val="38000"/>
                    </a:srgbClr>
                  </a:outerShdw>
                </a:effectLst>
                <a:latin typeface="Comic Sans MS" pitchFamily="66" charset="0"/>
              </a:rPr>
              <a:t>соединений в пространстве дескрипторов</a:t>
            </a:r>
          </a:p>
        </p:txBody>
      </p:sp>
      <p:sp>
        <p:nvSpPr>
          <p:cNvPr id="5" name="TextBox 4"/>
          <p:cNvSpPr txBox="1"/>
          <p:nvPr/>
        </p:nvSpPr>
        <p:spPr>
          <a:xfrm>
            <a:off x="6300192" y="1340768"/>
            <a:ext cx="2311851" cy="646331"/>
          </a:xfrm>
          <a:prstGeom prst="rect">
            <a:avLst/>
          </a:prstGeom>
          <a:noFill/>
        </p:spPr>
        <p:txBody>
          <a:bodyPr wrap="none" rtlCol="0">
            <a:spAutoFit/>
          </a:bodyPr>
          <a:lstStyle/>
          <a:p>
            <a:r>
              <a:rPr lang="ru-RU" dirty="0" smtClean="0"/>
              <a:t>338 соединений</a:t>
            </a:r>
          </a:p>
          <a:p>
            <a:r>
              <a:rPr lang="en-US" dirty="0" smtClean="0"/>
              <a:t>SMF </a:t>
            </a:r>
            <a:r>
              <a:rPr lang="ru-RU" dirty="0" smtClean="0"/>
              <a:t>дескрипторы</a:t>
            </a:r>
            <a:endParaRPr lang="ru-RU" dirty="0"/>
          </a:p>
        </p:txBody>
      </p:sp>
      <p:pic>
        <p:nvPicPr>
          <p:cNvPr id="6" name="Picture 2" descr="http://cs308422.vk.me/v308422155/8499/903MgZ2qrlU.jpg"/>
          <p:cNvPicPr>
            <a:picLocks noChangeAspect="1" noChangeArrowheads="1"/>
          </p:cNvPicPr>
          <p:nvPr/>
        </p:nvPicPr>
        <p:blipFill>
          <a:blip r:embed="rId4" cstate="print"/>
          <a:srcRect/>
          <a:stretch>
            <a:fillRect/>
          </a:stretch>
        </p:blipFill>
        <p:spPr bwMode="auto">
          <a:xfrm>
            <a:off x="6012160" y="5229200"/>
            <a:ext cx="2372337" cy="1296144"/>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33</a:t>
            </a:fld>
            <a:endParaRPr lang="ru-RU"/>
          </a:p>
        </p:txBody>
      </p:sp>
      <p:sp>
        <p:nvSpPr>
          <p:cNvPr id="3" name="Прямоугольник 2"/>
          <p:cNvSpPr/>
          <p:nvPr/>
        </p:nvSpPr>
        <p:spPr>
          <a:xfrm>
            <a:off x="2195736" y="404664"/>
            <a:ext cx="5553123" cy="523220"/>
          </a:xfrm>
          <a:prstGeom prst="rect">
            <a:avLst/>
          </a:prstGeom>
        </p:spPr>
        <p:txBody>
          <a:bodyPr wrap="none">
            <a:spAutoFit/>
          </a:bodyPr>
          <a:lstStyle/>
          <a:p>
            <a:r>
              <a:rPr lang="ru-RU" sz="2800" b="1" dirty="0" smtClean="0">
                <a:ln w="11430"/>
                <a:solidFill>
                  <a:srgbClr val="FF0066"/>
                </a:solidFill>
                <a:effectLst>
                  <a:outerShdw blurRad="50800" dist="39000" dir="5460000" algn="tl">
                    <a:srgbClr val="000000">
                      <a:alpha val="38000"/>
                    </a:srgbClr>
                  </a:outerShdw>
                </a:effectLst>
                <a:latin typeface="Comic Sans MS" pitchFamily="66" charset="0"/>
              </a:rPr>
              <a:t>Интерпретация карт </a:t>
            </a:r>
            <a:r>
              <a:rPr lang="ru-RU" sz="2800" b="1" dirty="0" err="1" smtClean="0">
                <a:ln w="11430"/>
                <a:solidFill>
                  <a:srgbClr val="FF0066"/>
                </a:solidFill>
                <a:effectLst>
                  <a:outerShdw blurRad="50800" dist="39000" dir="5460000" algn="tl">
                    <a:srgbClr val="000000">
                      <a:alpha val="38000"/>
                    </a:srgbClr>
                  </a:outerShdw>
                </a:effectLst>
                <a:latin typeface="Comic Sans MS" pitchFamily="66" charset="0"/>
              </a:rPr>
              <a:t>Кохонена</a:t>
            </a:r>
            <a:endParaRPr lang="ru-RU" sz="2800" b="1" dirty="0" smtClean="0">
              <a:ln w="11430"/>
              <a:solidFill>
                <a:srgbClr val="FF0066"/>
              </a:solidFill>
              <a:effectLst>
                <a:outerShdw blurRad="50800" dist="39000" dir="5460000" algn="tl">
                  <a:srgbClr val="000000">
                    <a:alpha val="38000"/>
                  </a:srgbClr>
                </a:outerShdw>
              </a:effectLst>
              <a:latin typeface="Comic Sans MS" pitchFamily="66" charset="0"/>
            </a:endParaRPr>
          </a:p>
        </p:txBody>
      </p:sp>
      <p:pic>
        <p:nvPicPr>
          <p:cNvPr id="59394" name="Picture 2"/>
          <p:cNvPicPr>
            <a:picLocks noChangeAspect="1" noChangeArrowheads="1"/>
          </p:cNvPicPr>
          <p:nvPr/>
        </p:nvPicPr>
        <p:blipFill>
          <a:blip r:embed="rId3" cstate="print"/>
          <a:srcRect/>
          <a:stretch>
            <a:fillRect/>
          </a:stretch>
        </p:blipFill>
        <p:spPr bwMode="auto">
          <a:xfrm>
            <a:off x="2143108" y="928670"/>
            <a:ext cx="6643734" cy="1997292"/>
          </a:xfrm>
          <a:prstGeom prst="rect">
            <a:avLst/>
          </a:prstGeom>
          <a:noFill/>
          <a:ln w="9525">
            <a:noFill/>
            <a:miter lim="800000"/>
            <a:headEnd/>
            <a:tailEnd/>
          </a:ln>
        </p:spPr>
      </p:pic>
      <p:pic>
        <p:nvPicPr>
          <p:cNvPr id="5" name="Picture 2" descr="http://cs409431.vk.me/v409431394/2414/ljNmlDzZ4kg.jpg"/>
          <p:cNvPicPr>
            <a:picLocks noChangeAspect="1" noChangeArrowheads="1"/>
          </p:cNvPicPr>
          <p:nvPr/>
        </p:nvPicPr>
        <p:blipFill>
          <a:blip r:embed="rId4" cstate="print"/>
          <a:srcRect/>
          <a:stretch>
            <a:fillRect/>
          </a:stretch>
        </p:blipFill>
        <p:spPr bwMode="auto">
          <a:xfrm>
            <a:off x="428596" y="1428736"/>
            <a:ext cx="2037905" cy="4610093"/>
          </a:xfrm>
          <a:prstGeom prst="rect">
            <a:avLst/>
          </a:prstGeom>
          <a:noFill/>
          <a:effectLst>
            <a:outerShdw blurRad="50800" dist="50800" dir="5400000" algn="ctr" rotWithShape="0">
              <a:srgbClr val="000000">
                <a:alpha val="0"/>
              </a:srgbClr>
            </a:out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34</a:t>
            </a:fld>
            <a:endParaRPr lang="ru-RU"/>
          </a:p>
        </p:txBody>
      </p:sp>
      <p:sp>
        <p:nvSpPr>
          <p:cNvPr id="3" name="Прямоугольник 2"/>
          <p:cNvSpPr/>
          <p:nvPr/>
        </p:nvSpPr>
        <p:spPr>
          <a:xfrm>
            <a:off x="1115616" y="260648"/>
            <a:ext cx="6984776" cy="954107"/>
          </a:xfrm>
          <a:prstGeom prst="rect">
            <a:avLst/>
          </a:prstGeom>
        </p:spPr>
        <p:txBody>
          <a:bodyPr wrap="square">
            <a:spAutoFit/>
          </a:bodyPr>
          <a:lstStyle/>
          <a:p>
            <a:pPr algn="ctr"/>
            <a:r>
              <a:rPr lang="ru-RU" sz="2800" b="1" dirty="0" smtClean="0">
                <a:ln w="11430"/>
                <a:solidFill>
                  <a:srgbClr val="FF0066"/>
                </a:solidFill>
                <a:effectLst>
                  <a:outerShdw blurRad="50800" dist="39000" dir="5460000" algn="tl">
                    <a:srgbClr val="000000">
                      <a:alpha val="38000"/>
                    </a:srgbClr>
                  </a:outerShdw>
                </a:effectLst>
                <a:latin typeface="Comic Sans MS" pitchFamily="66" charset="0"/>
              </a:rPr>
              <a:t>Интерпретация карт </a:t>
            </a:r>
            <a:r>
              <a:rPr lang="ru-RU" sz="2800" b="1" dirty="0" err="1" smtClean="0">
                <a:ln w="11430"/>
                <a:solidFill>
                  <a:srgbClr val="FF0066"/>
                </a:solidFill>
                <a:effectLst>
                  <a:outerShdw blurRad="50800" dist="39000" dir="5460000" algn="tl">
                    <a:srgbClr val="000000">
                      <a:alpha val="38000"/>
                    </a:srgbClr>
                  </a:outerShdw>
                </a:effectLst>
                <a:latin typeface="Comic Sans MS" pitchFamily="66" charset="0"/>
              </a:rPr>
              <a:t>Кохонена</a:t>
            </a:r>
            <a:r>
              <a:rPr lang="ru-RU" sz="2800" b="1" dirty="0" smtClean="0">
                <a:ln w="11430"/>
                <a:solidFill>
                  <a:srgbClr val="FF0066"/>
                </a:solidFill>
                <a:effectLst>
                  <a:outerShdw blurRad="50800" dist="39000" dir="5460000" algn="tl">
                    <a:srgbClr val="000000">
                      <a:alpha val="38000"/>
                    </a:srgbClr>
                  </a:outerShdw>
                </a:effectLst>
                <a:latin typeface="Comic Sans MS" pitchFamily="66" charset="0"/>
              </a:rPr>
              <a:t> (пример)</a:t>
            </a:r>
          </a:p>
        </p:txBody>
      </p:sp>
      <p:pic>
        <p:nvPicPr>
          <p:cNvPr id="56322" name="Picture 2"/>
          <p:cNvPicPr>
            <a:picLocks noChangeAspect="1" noChangeArrowheads="1"/>
          </p:cNvPicPr>
          <p:nvPr/>
        </p:nvPicPr>
        <p:blipFill>
          <a:blip r:embed="rId2" cstate="print"/>
          <a:srcRect/>
          <a:stretch>
            <a:fillRect/>
          </a:stretch>
        </p:blipFill>
        <p:spPr bwMode="auto">
          <a:xfrm>
            <a:off x="1619672" y="1196752"/>
            <a:ext cx="5616624" cy="5291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35</a:t>
            </a:fld>
            <a:endParaRPr lang="ru-RU"/>
          </a:p>
        </p:txBody>
      </p:sp>
      <p:sp>
        <p:nvSpPr>
          <p:cNvPr id="3" name="Прямоугольник 2"/>
          <p:cNvSpPr/>
          <p:nvPr/>
        </p:nvSpPr>
        <p:spPr>
          <a:xfrm>
            <a:off x="1331640" y="476672"/>
            <a:ext cx="6552728" cy="954107"/>
          </a:xfrm>
          <a:prstGeom prst="rect">
            <a:avLst/>
          </a:prstGeom>
        </p:spPr>
        <p:txBody>
          <a:bodyPr wrap="square">
            <a:spAutoFit/>
          </a:bodyPr>
          <a:lstStyle/>
          <a:p>
            <a:pPr algn="ctr"/>
            <a:r>
              <a:rPr lang="ru-RU" sz="2800" b="1" dirty="0" smtClean="0">
                <a:ln w="11430"/>
                <a:solidFill>
                  <a:srgbClr val="FF0066"/>
                </a:solidFill>
                <a:effectLst>
                  <a:outerShdw blurRad="50800" dist="39000" dir="5460000" algn="tl">
                    <a:srgbClr val="000000">
                      <a:alpha val="38000"/>
                    </a:srgbClr>
                  </a:outerShdw>
                </a:effectLst>
                <a:latin typeface="Comic Sans MS" pitchFamily="66" charset="0"/>
              </a:rPr>
              <a:t>Достоинства и недостатки карт </a:t>
            </a:r>
            <a:r>
              <a:rPr lang="ru-RU" sz="2800" b="1" dirty="0" err="1" smtClean="0">
                <a:ln w="11430"/>
                <a:solidFill>
                  <a:srgbClr val="FF0066"/>
                </a:solidFill>
                <a:effectLst>
                  <a:outerShdw blurRad="50800" dist="39000" dir="5460000" algn="tl">
                    <a:srgbClr val="000000">
                      <a:alpha val="38000"/>
                    </a:srgbClr>
                  </a:outerShdw>
                </a:effectLst>
                <a:latin typeface="Comic Sans MS" pitchFamily="66" charset="0"/>
              </a:rPr>
              <a:t>Кохонена</a:t>
            </a:r>
            <a:endParaRPr lang="ru-RU" sz="2800" b="1" dirty="0" smtClean="0">
              <a:ln w="11430"/>
              <a:solidFill>
                <a:srgbClr val="FF0066"/>
              </a:solidFill>
              <a:effectLst>
                <a:outerShdw blurRad="50800" dist="39000" dir="5460000" algn="tl">
                  <a:srgbClr val="000000">
                    <a:alpha val="38000"/>
                  </a:srgbClr>
                </a:outerShdw>
              </a:effectLst>
              <a:latin typeface="Comic Sans MS" pitchFamily="66" charset="0"/>
            </a:endParaRPr>
          </a:p>
        </p:txBody>
      </p:sp>
      <p:pic>
        <p:nvPicPr>
          <p:cNvPr id="55298" name="Picture 2"/>
          <p:cNvPicPr>
            <a:picLocks noChangeAspect="1" noChangeArrowheads="1"/>
          </p:cNvPicPr>
          <p:nvPr/>
        </p:nvPicPr>
        <p:blipFill>
          <a:blip r:embed="rId2" cstate="print"/>
          <a:srcRect/>
          <a:stretch>
            <a:fillRect/>
          </a:stretch>
        </p:blipFill>
        <p:spPr bwMode="auto">
          <a:xfrm>
            <a:off x="611560" y="1556792"/>
            <a:ext cx="7496175" cy="1066800"/>
          </a:xfrm>
          <a:prstGeom prst="rect">
            <a:avLst/>
          </a:prstGeom>
          <a:noFill/>
          <a:ln w="9525">
            <a:noFill/>
            <a:miter lim="800000"/>
            <a:headEnd/>
            <a:tailEnd/>
          </a:ln>
        </p:spPr>
      </p:pic>
      <p:pic>
        <p:nvPicPr>
          <p:cNvPr id="55299" name="Picture 3"/>
          <p:cNvPicPr>
            <a:picLocks noChangeAspect="1" noChangeArrowheads="1"/>
          </p:cNvPicPr>
          <p:nvPr/>
        </p:nvPicPr>
        <p:blipFill>
          <a:blip r:embed="rId3" cstate="print"/>
          <a:srcRect/>
          <a:stretch>
            <a:fillRect/>
          </a:stretch>
        </p:blipFill>
        <p:spPr bwMode="auto">
          <a:xfrm>
            <a:off x="611560" y="2564904"/>
            <a:ext cx="7734300" cy="2133600"/>
          </a:xfrm>
          <a:prstGeom prst="rect">
            <a:avLst/>
          </a:prstGeom>
          <a:noFill/>
          <a:ln w="9525">
            <a:noFill/>
            <a:miter lim="800000"/>
            <a:headEnd/>
            <a:tailEnd/>
          </a:ln>
        </p:spPr>
      </p:pic>
      <p:cxnSp>
        <p:nvCxnSpPr>
          <p:cNvPr id="7" name="Прямая со стрелкой 6"/>
          <p:cNvCxnSpPr/>
          <p:nvPr/>
        </p:nvCxnSpPr>
        <p:spPr>
          <a:xfrm flipV="1">
            <a:off x="-4857816" y="4143380"/>
            <a:ext cx="288032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5300" name="Picture 4"/>
          <p:cNvPicPr>
            <a:picLocks noChangeAspect="1" noChangeArrowheads="1"/>
          </p:cNvPicPr>
          <p:nvPr/>
        </p:nvPicPr>
        <p:blipFill>
          <a:blip r:embed="rId4" cstate="print"/>
          <a:srcRect/>
          <a:stretch>
            <a:fillRect/>
          </a:stretch>
        </p:blipFill>
        <p:spPr bwMode="auto">
          <a:xfrm>
            <a:off x="611560" y="4797152"/>
            <a:ext cx="7600950" cy="1485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36</a:t>
            </a:fld>
            <a:endParaRPr lang="ru-RU"/>
          </a:p>
        </p:txBody>
      </p:sp>
      <p:pic>
        <p:nvPicPr>
          <p:cNvPr id="46082" name="Picture 2" descr="http://mfest.com.ua/2111-2909-thickbox/minony-6.jpg"/>
          <p:cNvPicPr>
            <a:picLocks noChangeAspect="1" noChangeArrowheads="1"/>
          </p:cNvPicPr>
          <p:nvPr/>
        </p:nvPicPr>
        <p:blipFill>
          <a:blip r:embed="rId2" cstate="print"/>
          <a:srcRect/>
          <a:stretch>
            <a:fillRect/>
          </a:stretch>
        </p:blipFill>
        <p:spPr bwMode="auto">
          <a:xfrm>
            <a:off x="2843808" y="548680"/>
            <a:ext cx="5715000" cy="5715000"/>
          </a:xfrm>
          <a:prstGeom prst="rect">
            <a:avLst/>
          </a:prstGeom>
          <a:noFill/>
        </p:spPr>
      </p:pic>
      <p:pic>
        <p:nvPicPr>
          <p:cNvPr id="12290" name="Picture 2" descr="http://cs320720.vk.me/v320720679/3d30/gxDY9cnOa4g.jpg"/>
          <p:cNvPicPr>
            <a:picLocks noChangeAspect="1" noChangeArrowheads="1"/>
          </p:cNvPicPr>
          <p:nvPr/>
        </p:nvPicPr>
        <p:blipFill>
          <a:blip r:embed="rId3" cstate="print"/>
          <a:srcRect/>
          <a:stretch>
            <a:fillRect/>
          </a:stretch>
        </p:blipFill>
        <p:spPr bwMode="auto">
          <a:xfrm>
            <a:off x="971600" y="1916832"/>
            <a:ext cx="3384376" cy="338437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vert="horz" anchor="b"/>
          <a:lstStyle/>
          <a:p>
            <a:fld id="{725C68B6-61C2-468F-89AB-4B9F7531AA68}" type="slidenum">
              <a:rPr lang="ru-RU" sz="1800" b="1" smtClean="0">
                <a:solidFill>
                  <a:schemeClr val="tx1">
                    <a:lumMod val="95000"/>
                    <a:lumOff val="5000"/>
                  </a:schemeClr>
                </a:solidFill>
              </a:rPr>
              <a:pPr/>
              <a:t>4</a:t>
            </a:fld>
            <a:endParaRPr lang="ru-RU" sz="1800" b="1">
              <a:solidFill>
                <a:schemeClr val="tx1">
                  <a:lumMod val="95000"/>
                  <a:lumOff val="5000"/>
                </a:schemeClr>
              </a:solidFill>
            </a:endParaRPr>
          </a:p>
        </p:txBody>
      </p:sp>
      <p:pic>
        <p:nvPicPr>
          <p:cNvPr id="45058" name="Picture 2"/>
          <p:cNvPicPr>
            <a:picLocks noChangeAspect="1" noChangeArrowheads="1"/>
          </p:cNvPicPr>
          <p:nvPr/>
        </p:nvPicPr>
        <p:blipFill>
          <a:blip r:embed="rId3" cstate="print"/>
          <a:srcRect t="17465"/>
          <a:stretch>
            <a:fillRect/>
          </a:stretch>
        </p:blipFill>
        <p:spPr bwMode="auto">
          <a:xfrm>
            <a:off x="3491880" y="1268760"/>
            <a:ext cx="4210050" cy="2382019"/>
          </a:xfrm>
          <a:prstGeom prst="rect">
            <a:avLst/>
          </a:prstGeom>
          <a:noFill/>
          <a:ln w="9525">
            <a:noFill/>
            <a:miter lim="800000"/>
            <a:headEnd/>
            <a:tailEnd/>
          </a:ln>
        </p:spPr>
      </p:pic>
      <p:pic>
        <p:nvPicPr>
          <p:cNvPr id="4" name="Picture 2" descr="http://aboutyourself.ru/assets/sinaps.jpg"/>
          <p:cNvPicPr>
            <a:picLocks noChangeAspect="1" noChangeArrowheads="1"/>
          </p:cNvPicPr>
          <p:nvPr/>
        </p:nvPicPr>
        <p:blipFill>
          <a:blip r:embed="rId4" cstate="print"/>
          <a:srcRect/>
          <a:stretch>
            <a:fillRect/>
          </a:stretch>
        </p:blipFill>
        <p:spPr bwMode="auto">
          <a:xfrm>
            <a:off x="3347864" y="4005064"/>
            <a:ext cx="4616280" cy="2139469"/>
          </a:xfrm>
          <a:prstGeom prst="rect">
            <a:avLst/>
          </a:prstGeom>
          <a:noFill/>
        </p:spPr>
      </p:pic>
      <p:sp>
        <p:nvSpPr>
          <p:cNvPr id="6" name="TextBox 5"/>
          <p:cNvSpPr txBox="1"/>
          <p:nvPr/>
        </p:nvSpPr>
        <p:spPr>
          <a:xfrm>
            <a:off x="1763688" y="404664"/>
            <a:ext cx="6059672" cy="58477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ru-RU" sz="3200" b="1" dirty="0" smtClean="0">
                <a:ln w="11430"/>
                <a:solidFill>
                  <a:srgbClr val="FF0066"/>
                </a:solidFill>
                <a:effectLst>
                  <a:outerShdw blurRad="50800" dist="39000" dir="5460000" algn="tl">
                    <a:srgbClr val="000000">
                      <a:alpha val="38000"/>
                    </a:srgbClr>
                  </a:outerShdw>
                </a:effectLst>
                <a:latin typeface="Comic Sans MS" pitchFamily="66" charset="0"/>
              </a:rPr>
              <a:t>Типичная структура нейрона</a:t>
            </a:r>
          </a:p>
        </p:txBody>
      </p:sp>
      <p:pic>
        <p:nvPicPr>
          <p:cNvPr id="23554" name="Picture 2" descr="http://askalex.ru/wp-content/uploads/2014/02/%D0%9C%D0%B8%D0%BD%D1%8C%D0%BE%D0%BD%D1%8B.jpg"/>
          <p:cNvPicPr>
            <a:picLocks noChangeAspect="1" noChangeArrowheads="1"/>
          </p:cNvPicPr>
          <p:nvPr/>
        </p:nvPicPr>
        <p:blipFill>
          <a:blip r:embed="rId5" cstate="print"/>
          <a:srcRect/>
          <a:stretch>
            <a:fillRect/>
          </a:stretch>
        </p:blipFill>
        <p:spPr bwMode="auto">
          <a:xfrm>
            <a:off x="467544" y="3140968"/>
            <a:ext cx="3024336" cy="190258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vert="horz" anchor="b"/>
          <a:lstStyle/>
          <a:p>
            <a:fld id="{725C68B6-61C2-468F-89AB-4B9F7531AA68}" type="slidenum">
              <a:rPr lang="ru-RU" sz="1800" b="1" smtClean="0">
                <a:solidFill>
                  <a:schemeClr val="tx1">
                    <a:lumMod val="95000"/>
                    <a:lumOff val="5000"/>
                  </a:schemeClr>
                </a:solidFill>
              </a:rPr>
              <a:pPr/>
              <a:t>5</a:t>
            </a:fld>
            <a:endParaRPr lang="ru-RU" sz="1800" b="1">
              <a:solidFill>
                <a:schemeClr val="tx1">
                  <a:lumMod val="95000"/>
                  <a:lumOff val="5000"/>
                </a:schemeClr>
              </a:solidFill>
            </a:endParaRPr>
          </a:p>
        </p:txBody>
      </p:sp>
      <p:sp>
        <p:nvSpPr>
          <p:cNvPr id="3" name="Овал 2"/>
          <p:cNvSpPr/>
          <p:nvPr/>
        </p:nvSpPr>
        <p:spPr>
          <a:xfrm>
            <a:off x="1287261" y="2926685"/>
            <a:ext cx="648072" cy="648072"/>
          </a:xfrm>
          <a:prstGeom prst="ellipse">
            <a:avLst/>
          </a:prstGeom>
          <a:noFill/>
          <a:ln w="12700">
            <a:solidFill>
              <a:schemeClr val="tx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4" name="Овал 3"/>
          <p:cNvSpPr/>
          <p:nvPr/>
        </p:nvSpPr>
        <p:spPr>
          <a:xfrm>
            <a:off x="1272513" y="3646765"/>
            <a:ext cx="648072" cy="648072"/>
          </a:xfrm>
          <a:prstGeom prst="ellipse">
            <a:avLst/>
          </a:prstGeom>
          <a:noFill/>
          <a:ln w="12700">
            <a:solidFill>
              <a:schemeClr val="tx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5" name="Овал 4"/>
          <p:cNvSpPr/>
          <p:nvPr/>
        </p:nvSpPr>
        <p:spPr>
          <a:xfrm>
            <a:off x="1244749" y="4438853"/>
            <a:ext cx="648072" cy="648072"/>
          </a:xfrm>
          <a:prstGeom prst="ellipse">
            <a:avLst/>
          </a:prstGeom>
          <a:noFill/>
          <a:ln w="12700">
            <a:solidFill>
              <a:schemeClr val="tx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6" name="TextBox 5"/>
          <p:cNvSpPr txBox="1"/>
          <p:nvPr/>
        </p:nvSpPr>
        <p:spPr>
          <a:xfrm>
            <a:off x="1388765" y="3068969"/>
            <a:ext cx="428322" cy="461665"/>
          </a:xfrm>
          <a:prstGeom prst="rect">
            <a:avLst/>
          </a:prstGeom>
          <a:noFill/>
        </p:spPr>
        <p:txBody>
          <a:bodyPr wrap="none" rtlCol="0">
            <a:spAutoFit/>
          </a:bodyPr>
          <a:lstStyle/>
          <a:p>
            <a:r>
              <a:rPr lang="en-US" sz="2400" dirty="0" smtClean="0"/>
              <a:t>x</a:t>
            </a:r>
            <a:r>
              <a:rPr lang="en-US" sz="2400" baseline="-25000" dirty="0" smtClean="0"/>
              <a:t>1</a:t>
            </a:r>
            <a:endParaRPr lang="ru-RU" sz="2400" baseline="-25000" dirty="0"/>
          </a:p>
        </p:txBody>
      </p:sp>
      <p:sp>
        <p:nvSpPr>
          <p:cNvPr id="7" name="TextBox 6"/>
          <p:cNvSpPr txBox="1"/>
          <p:nvPr/>
        </p:nvSpPr>
        <p:spPr>
          <a:xfrm>
            <a:off x="1388003" y="3717032"/>
            <a:ext cx="455574" cy="461665"/>
          </a:xfrm>
          <a:prstGeom prst="rect">
            <a:avLst/>
          </a:prstGeom>
          <a:noFill/>
        </p:spPr>
        <p:txBody>
          <a:bodyPr wrap="none" rtlCol="0">
            <a:spAutoFit/>
          </a:bodyPr>
          <a:lstStyle/>
          <a:p>
            <a:r>
              <a:rPr lang="en-US" sz="2400" dirty="0" smtClean="0"/>
              <a:t>x</a:t>
            </a:r>
            <a:r>
              <a:rPr lang="en-US" sz="2400" baseline="-25000" dirty="0" smtClean="0"/>
              <a:t>2</a:t>
            </a:r>
            <a:endParaRPr lang="ru-RU" sz="2400" baseline="-25000" dirty="0"/>
          </a:p>
        </p:txBody>
      </p:sp>
      <p:sp>
        <p:nvSpPr>
          <p:cNvPr id="8" name="TextBox 7"/>
          <p:cNvSpPr txBox="1"/>
          <p:nvPr/>
        </p:nvSpPr>
        <p:spPr>
          <a:xfrm>
            <a:off x="1388765" y="4479503"/>
            <a:ext cx="453970" cy="461665"/>
          </a:xfrm>
          <a:prstGeom prst="rect">
            <a:avLst/>
          </a:prstGeom>
          <a:noFill/>
        </p:spPr>
        <p:txBody>
          <a:bodyPr wrap="none" rtlCol="0">
            <a:spAutoFit/>
          </a:bodyPr>
          <a:lstStyle/>
          <a:p>
            <a:r>
              <a:rPr lang="en-US" sz="2400" dirty="0" smtClean="0"/>
              <a:t>x</a:t>
            </a:r>
            <a:r>
              <a:rPr lang="en-US" sz="2400" baseline="-25000" dirty="0" smtClean="0"/>
              <a:t>3</a:t>
            </a:r>
            <a:endParaRPr lang="ru-RU" sz="2400" baseline="-25000" dirty="0"/>
          </a:p>
        </p:txBody>
      </p:sp>
      <p:sp>
        <p:nvSpPr>
          <p:cNvPr id="9" name="Овал 8"/>
          <p:cNvSpPr/>
          <p:nvPr/>
        </p:nvSpPr>
        <p:spPr>
          <a:xfrm>
            <a:off x="3116957" y="3718773"/>
            <a:ext cx="648072" cy="648072"/>
          </a:xfrm>
          <a:prstGeom prst="ellipse">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cxnSp>
        <p:nvCxnSpPr>
          <p:cNvPr id="11" name="Прямая со стрелкой 10"/>
          <p:cNvCxnSpPr>
            <a:stCxn id="3" idx="6"/>
            <a:endCxn id="9" idx="2"/>
          </p:cNvCxnSpPr>
          <p:nvPr/>
        </p:nvCxnSpPr>
        <p:spPr>
          <a:xfrm>
            <a:off x="1935333" y="3250721"/>
            <a:ext cx="1181624" cy="79208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stCxn id="4" idx="6"/>
            <a:endCxn id="9" idx="2"/>
          </p:cNvCxnSpPr>
          <p:nvPr/>
        </p:nvCxnSpPr>
        <p:spPr>
          <a:xfrm>
            <a:off x="1920585" y="3970801"/>
            <a:ext cx="1196372" cy="7200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5" idx="6"/>
            <a:endCxn id="9" idx="2"/>
          </p:cNvCxnSpPr>
          <p:nvPr/>
        </p:nvCxnSpPr>
        <p:spPr>
          <a:xfrm flipV="1">
            <a:off x="1892821" y="4042809"/>
            <a:ext cx="1224136" cy="72008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3765029" y="4006805"/>
            <a:ext cx="432048"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197077" y="3790781"/>
            <a:ext cx="694421" cy="369332"/>
          </a:xfrm>
          <a:prstGeom prst="rect">
            <a:avLst/>
          </a:prstGeom>
          <a:noFill/>
        </p:spPr>
        <p:txBody>
          <a:bodyPr wrap="none" rtlCol="0">
            <a:spAutoFit/>
          </a:bodyPr>
          <a:lstStyle/>
          <a:p>
            <a:r>
              <a:rPr lang="en-US" i="1" dirty="0" smtClean="0"/>
              <a:t>h</a:t>
            </a:r>
            <a:r>
              <a:rPr lang="el-GR" i="1" baseline="-25000" dirty="0" smtClean="0"/>
              <a:t>θ</a:t>
            </a:r>
            <a:r>
              <a:rPr lang="en-US" i="1" dirty="0" smtClean="0"/>
              <a:t>(x)</a:t>
            </a:r>
            <a:endParaRPr lang="ru-RU" i="1" dirty="0" smtClean="0"/>
          </a:p>
        </p:txBody>
      </p:sp>
      <p:sp>
        <p:nvSpPr>
          <p:cNvPr id="24" name="TextBox 23"/>
          <p:cNvSpPr txBox="1"/>
          <p:nvPr/>
        </p:nvSpPr>
        <p:spPr>
          <a:xfrm>
            <a:off x="899592" y="5518973"/>
            <a:ext cx="1382110" cy="646331"/>
          </a:xfrm>
          <a:prstGeom prst="rect">
            <a:avLst/>
          </a:prstGeom>
          <a:noFill/>
        </p:spPr>
        <p:txBody>
          <a:bodyPr wrap="none" rtlCol="0">
            <a:spAutoFit/>
          </a:bodyPr>
          <a:lstStyle/>
          <a:p>
            <a:pPr algn="ctr"/>
            <a:r>
              <a:rPr lang="ru-RU" dirty="0" smtClean="0"/>
              <a:t>Входные </a:t>
            </a:r>
          </a:p>
          <a:p>
            <a:pPr algn="ctr"/>
            <a:r>
              <a:rPr lang="ru-RU" dirty="0" smtClean="0"/>
              <a:t>параметры</a:t>
            </a:r>
            <a:endParaRPr lang="ru-RU" dirty="0"/>
          </a:p>
        </p:txBody>
      </p:sp>
      <p:sp>
        <p:nvSpPr>
          <p:cNvPr id="25" name="TextBox 24"/>
          <p:cNvSpPr txBox="1"/>
          <p:nvPr/>
        </p:nvSpPr>
        <p:spPr>
          <a:xfrm>
            <a:off x="3727066" y="2998693"/>
            <a:ext cx="881973" cy="369332"/>
          </a:xfrm>
          <a:prstGeom prst="rect">
            <a:avLst/>
          </a:prstGeom>
          <a:noFill/>
        </p:spPr>
        <p:txBody>
          <a:bodyPr wrap="none" rtlCol="0">
            <a:spAutoFit/>
          </a:bodyPr>
          <a:lstStyle/>
          <a:p>
            <a:pPr algn="ctr"/>
            <a:r>
              <a:rPr lang="ru-RU" dirty="0" smtClean="0"/>
              <a:t>Выход</a:t>
            </a:r>
            <a:endParaRPr lang="ru-RU" dirty="0"/>
          </a:p>
        </p:txBody>
      </p:sp>
      <p:pic>
        <p:nvPicPr>
          <p:cNvPr id="1028"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476997" y="4726885"/>
            <a:ext cx="1743075" cy="504825"/>
          </a:xfrm>
          <a:prstGeom prst="rect">
            <a:avLst/>
          </a:prstGeom>
          <a:noFill/>
        </p:spPr>
      </p:pic>
      <p:grpSp>
        <p:nvGrpSpPr>
          <p:cNvPr id="38" name="Группа 37"/>
          <p:cNvGrpSpPr/>
          <p:nvPr/>
        </p:nvGrpSpPr>
        <p:grpSpPr>
          <a:xfrm>
            <a:off x="5364088" y="1124744"/>
            <a:ext cx="1296144" cy="1569660"/>
            <a:chOff x="5292080" y="620688"/>
            <a:chExt cx="1296144" cy="1569660"/>
          </a:xfrm>
        </p:grpSpPr>
        <p:sp>
          <p:nvSpPr>
            <p:cNvPr id="34" name="Двойные круглые скобки 33"/>
            <p:cNvSpPr/>
            <p:nvPr/>
          </p:nvSpPr>
          <p:spPr>
            <a:xfrm>
              <a:off x="5940152" y="692696"/>
              <a:ext cx="648072" cy="144016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2400" i="1"/>
            </a:p>
          </p:txBody>
        </p:sp>
        <p:sp>
          <p:nvSpPr>
            <p:cNvPr id="36" name="TextBox 35"/>
            <p:cNvSpPr txBox="1"/>
            <p:nvPr/>
          </p:nvSpPr>
          <p:spPr>
            <a:xfrm>
              <a:off x="6049422" y="620688"/>
              <a:ext cx="466794" cy="1569660"/>
            </a:xfrm>
            <a:prstGeom prst="rect">
              <a:avLst/>
            </a:prstGeom>
            <a:noFill/>
          </p:spPr>
          <p:txBody>
            <a:bodyPr wrap="none" rtlCol="0">
              <a:spAutoFit/>
            </a:bodyPr>
            <a:lstStyle/>
            <a:p>
              <a:r>
                <a:rPr lang="en-US" sz="2400" i="1" dirty="0" smtClean="0"/>
                <a:t>x</a:t>
              </a:r>
              <a:r>
                <a:rPr lang="ru-RU" sz="2400" i="1" baseline="-25000" dirty="0" smtClean="0"/>
                <a:t>0</a:t>
              </a:r>
            </a:p>
            <a:p>
              <a:r>
                <a:rPr lang="en-US" sz="2400" i="1" dirty="0" smtClean="0"/>
                <a:t>x</a:t>
              </a:r>
              <a:r>
                <a:rPr lang="en-US" sz="2400" i="1" baseline="-25000" dirty="0" smtClean="0"/>
                <a:t>1</a:t>
              </a:r>
              <a:endParaRPr lang="ru-RU" sz="2400" i="1" baseline="-25000" dirty="0" smtClean="0"/>
            </a:p>
            <a:p>
              <a:r>
                <a:rPr lang="en-US" sz="2400" i="1" dirty="0" smtClean="0"/>
                <a:t>x</a:t>
              </a:r>
              <a:r>
                <a:rPr lang="ru-RU" sz="2400" i="1" baseline="-25000" dirty="0" smtClean="0"/>
                <a:t>2</a:t>
              </a:r>
            </a:p>
            <a:p>
              <a:r>
                <a:rPr lang="en-US" sz="2400" i="1" dirty="0" smtClean="0"/>
                <a:t>x</a:t>
              </a:r>
              <a:r>
                <a:rPr lang="ru-RU" sz="2400" i="1" baseline="-25000" dirty="0" smtClean="0"/>
                <a:t>3</a:t>
              </a:r>
            </a:p>
          </p:txBody>
        </p:sp>
        <p:sp>
          <p:nvSpPr>
            <p:cNvPr id="37" name="TextBox 36"/>
            <p:cNvSpPr txBox="1"/>
            <p:nvPr/>
          </p:nvSpPr>
          <p:spPr>
            <a:xfrm>
              <a:off x="5292080" y="1124744"/>
              <a:ext cx="611065" cy="461665"/>
            </a:xfrm>
            <a:prstGeom prst="rect">
              <a:avLst/>
            </a:prstGeom>
            <a:noFill/>
          </p:spPr>
          <p:txBody>
            <a:bodyPr wrap="none" rtlCol="0">
              <a:spAutoFit/>
            </a:bodyPr>
            <a:lstStyle/>
            <a:p>
              <a:r>
                <a:rPr lang="en-US" sz="2400" i="1" dirty="0" smtClean="0"/>
                <a:t>x =</a:t>
              </a:r>
              <a:endParaRPr lang="ru-RU" sz="2400" i="1" dirty="0"/>
            </a:p>
          </p:txBody>
        </p:sp>
      </p:grpSp>
      <p:grpSp>
        <p:nvGrpSpPr>
          <p:cNvPr id="39" name="Группа 38"/>
          <p:cNvGrpSpPr/>
          <p:nvPr/>
        </p:nvGrpSpPr>
        <p:grpSpPr>
          <a:xfrm>
            <a:off x="7092280" y="1124744"/>
            <a:ext cx="1296144" cy="1569660"/>
            <a:chOff x="5292080" y="620688"/>
            <a:chExt cx="1296144" cy="1569660"/>
          </a:xfrm>
        </p:grpSpPr>
        <p:sp>
          <p:nvSpPr>
            <p:cNvPr id="40" name="Двойные круглые скобки 39"/>
            <p:cNvSpPr/>
            <p:nvPr/>
          </p:nvSpPr>
          <p:spPr>
            <a:xfrm>
              <a:off x="5940152" y="692696"/>
              <a:ext cx="648072" cy="144016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2400" i="1"/>
            </a:p>
          </p:txBody>
        </p:sp>
        <p:sp>
          <p:nvSpPr>
            <p:cNvPr id="41" name="TextBox 40"/>
            <p:cNvSpPr txBox="1"/>
            <p:nvPr/>
          </p:nvSpPr>
          <p:spPr>
            <a:xfrm>
              <a:off x="6049422" y="620688"/>
              <a:ext cx="482824" cy="1569660"/>
            </a:xfrm>
            <a:prstGeom prst="rect">
              <a:avLst/>
            </a:prstGeom>
            <a:noFill/>
          </p:spPr>
          <p:txBody>
            <a:bodyPr wrap="none" rtlCol="0">
              <a:spAutoFit/>
            </a:bodyPr>
            <a:lstStyle/>
            <a:p>
              <a:r>
                <a:rPr lang="el-GR" sz="2400" i="1" dirty="0" smtClean="0"/>
                <a:t>θ</a:t>
              </a:r>
              <a:r>
                <a:rPr lang="ru-RU" sz="2400" i="1" baseline="-25000" dirty="0" smtClean="0"/>
                <a:t>0</a:t>
              </a:r>
            </a:p>
            <a:p>
              <a:r>
                <a:rPr lang="el-GR" sz="2400" i="1" dirty="0" smtClean="0"/>
                <a:t>θ</a:t>
              </a:r>
              <a:r>
                <a:rPr lang="en-US" sz="2400" i="1" baseline="-25000" dirty="0" smtClean="0"/>
                <a:t>1</a:t>
              </a:r>
              <a:endParaRPr lang="ru-RU" sz="2400" i="1" baseline="-25000" dirty="0" smtClean="0"/>
            </a:p>
            <a:p>
              <a:r>
                <a:rPr lang="el-GR" sz="2400" i="1" dirty="0" smtClean="0"/>
                <a:t>θ</a:t>
              </a:r>
              <a:r>
                <a:rPr lang="ru-RU" sz="2400" i="1" baseline="-25000" dirty="0" smtClean="0"/>
                <a:t>2</a:t>
              </a:r>
            </a:p>
            <a:p>
              <a:r>
                <a:rPr lang="el-GR" sz="2400" i="1" dirty="0" smtClean="0"/>
                <a:t>θ</a:t>
              </a:r>
              <a:r>
                <a:rPr lang="ru-RU" sz="2400" i="1" baseline="-25000" dirty="0" smtClean="0"/>
                <a:t>3</a:t>
              </a:r>
            </a:p>
          </p:txBody>
        </p:sp>
        <p:sp>
          <p:nvSpPr>
            <p:cNvPr id="42" name="TextBox 41"/>
            <p:cNvSpPr txBox="1"/>
            <p:nvPr/>
          </p:nvSpPr>
          <p:spPr>
            <a:xfrm>
              <a:off x="5292080" y="1124744"/>
              <a:ext cx="627095" cy="461665"/>
            </a:xfrm>
            <a:prstGeom prst="rect">
              <a:avLst/>
            </a:prstGeom>
            <a:noFill/>
          </p:spPr>
          <p:txBody>
            <a:bodyPr wrap="none" rtlCol="0">
              <a:spAutoFit/>
            </a:bodyPr>
            <a:lstStyle/>
            <a:p>
              <a:r>
                <a:rPr lang="el-GR" sz="2400" i="1" dirty="0" smtClean="0"/>
                <a:t>θ</a:t>
              </a:r>
              <a:r>
                <a:rPr lang="en-US" sz="2400" i="1" dirty="0" smtClean="0"/>
                <a:t> =</a:t>
              </a:r>
              <a:endParaRPr lang="ru-RU" sz="2400" i="1" dirty="0"/>
            </a:p>
          </p:txBody>
        </p:sp>
      </p:grpSp>
      <p:sp>
        <p:nvSpPr>
          <p:cNvPr id="43" name="Овал 42"/>
          <p:cNvSpPr/>
          <p:nvPr/>
        </p:nvSpPr>
        <p:spPr>
          <a:xfrm>
            <a:off x="1316757" y="2206605"/>
            <a:ext cx="648072" cy="648072"/>
          </a:xfrm>
          <a:prstGeom prst="ellipse">
            <a:avLst/>
          </a:prstGeom>
          <a:noFill/>
          <a:ln w="12700">
            <a:solidFill>
              <a:schemeClr val="tx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44" name="TextBox 43"/>
          <p:cNvSpPr txBox="1"/>
          <p:nvPr/>
        </p:nvSpPr>
        <p:spPr>
          <a:xfrm>
            <a:off x="1418261" y="2248996"/>
            <a:ext cx="466794" cy="461665"/>
          </a:xfrm>
          <a:prstGeom prst="rect">
            <a:avLst/>
          </a:prstGeom>
          <a:noFill/>
        </p:spPr>
        <p:txBody>
          <a:bodyPr wrap="none" rtlCol="0">
            <a:spAutoFit/>
          </a:bodyPr>
          <a:lstStyle/>
          <a:p>
            <a:r>
              <a:rPr lang="en-US" sz="2400" dirty="0" smtClean="0"/>
              <a:t>x</a:t>
            </a:r>
            <a:r>
              <a:rPr lang="en-US" sz="2400" baseline="-25000" dirty="0" smtClean="0"/>
              <a:t>0</a:t>
            </a:r>
            <a:endParaRPr lang="ru-RU" sz="2400" baseline="-25000" dirty="0"/>
          </a:p>
        </p:txBody>
      </p:sp>
      <p:cxnSp>
        <p:nvCxnSpPr>
          <p:cNvPr id="45" name="Прямая со стрелкой 44"/>
          <p:cNvCxnSpPr>
            <a:stCxn id="43" idx="5"/>
            <a:endCxn id="9" idx="2"/>
          </p:cNvCxnSpPr>
          <p:nvPr/>
        </p:nvCxnSpPr>
        <p:spPr>
          <a:xfrm>
            <a:off x="1869921" y="2759769"/>
            <a:ext cx="1247036" cy="128304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337557" y="1630541"/>
            <a:ext cx="1635384" cy="923330"/>
          </a:xfrm>
          <a:prstGeom prst="rect">
            <a:avLst/>
          </a:prstGeom>
          <a:noFill/>
        </p:spPr>
        <p:txBody>
          <a:bodyPr wrap="none" rtlCol="0">
            <a:spAutoFit/>
          </a:bodyPr>
          <a:lstStyle/>
          <a:p>
            <a:pPr algn="ctr"/>
            <a:r>
              <a:rPr lang="en-US" dirty="0" smtClean="0"/>
              <a:t>“bias” </a:t>
            </a:r>
            <a:r>
              <a:rPr lang="ru-RU" dirty="0" smtClean="0"/>
              <a:t>нейрон</a:t>
            </a:r>
          </a:p>
          <a:p>
            <a:pPr algn="ctr"/>
            <a:r>
              <a:rPr lang="en-US" dirty="0" smtClean="0"/>
              <a:t>X</a:t>
            </a:r>
            <a:r>
              <a:rPr lang="en-US" baseline="-25000" dirty="0" smtClean="0"/>
              <a:t>0</a:t>
            </a:r>
            <a:r>
              <a:rPr lang="ru-RU" dirty="0" smtClean="0"/>
              <a:t>=1</a:t>
            </a:r>
          </a:p>
          <a:p>
            <a:pPr algn="ctr"/>
            <a:endParaRPr lang="ru-RU" dirty="0"/>
          </a:p>
        </p:txBody>
      </p:sp>
      <p:sp>
        <p:nvSpPr>
          <p:cNvPr id="51" name="Овал 50"/>
          <p:cNvSpPr/>
          <p:nvPr/>
        </p:nvSpPr>
        <p:spPr>
          <a:xfrm>
            <a:off x="1043609" y="1268760"/>
            <a:ext cx="2088232" cy="18002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TextBox 51"/>
          <p:cNvSpPr txBox="1"/>
          <p:nvPr/>
        </p:nvSpPr>
        <p:spPr>
          <a:xfrm>
            <a:off x="7236296" y="2924944"/>
            <a:ext cx="1484702" cy="923330"/>
          </a:xfrm>
          <a:prstGeom prst="rect">
            <a:avLst/>
          </a:prstGeom>
          <a:noFill/>
        </p:spPr>
        <p:txBody>
          <a:bodyPr wrap="none" rtlCol="0">
            <a:spAutoFit/>
          </a:bodyPr>
          <a:lstStyle/>
          <a:p>
            <a:pPr algn="ctr"/>
            <a:r>
              <a:rPr lang="ru-RU" dirty="0" smtClean="0"/>
              <a:t>Веса</a:t>
            </a:r>
          </a:p>
          <a:p>
            <a:pPr algn="ctr"/>
            <a:r>
              <a:rPr lang="ru-RU" dirty="0" smtClean="0"/>
              <a:t>или </a:t>
            </a:r>
          </a:p>
          <a:p>
            <a:pPr algn="ctr"/>
            <a:r>
              <a:rPr lang="ru-RU" dirty="0" smtClean="0"/>
              <a:t>параметры </a:t>
            </a:r>
            <a:endParaRPr lang="ru-RU" dirty="0"/>
          </a:p>
        </p:txBody>
      </p:sp>
      <p:sp>
        <p:nvSpPr>
          <p:cNvPr id="53" name="Прямоугольник 52"/>
          <p:cNvSpPr/>
          <p:nvPr/>
        </p:nvSpPr>
        <p:spPr>
          <a:xfrm>
            <a:off x="2036837" y="3059668"/>
            <a:ext cx="405880" cy="369332"/>
          </a:xfrm>
          <a:prstGeom prst="rect">
            <a:avLst/>
          </a:prstGeom>
        </p:spPr>
        <p:txBody>
          <a:bodyPr wrap="none">
            <a:spAutoFit/>
          </a:bodyPr>
          <a:lstStyle/>
          <a:p>
            <a:r>
              <a:rPr lang="el-GR" i="1" dirty="0" smtClean="0"/>
              <a:t>θ</a:t>
            </a:r>
            <a:r>
              <a:rPr lang="ru-RU" i="1" baseline="-25000" dirty="0" smtClean="0"/>
              <a:t>0</a:t>
            </a:r>
          </a:p>
        </p:txBody>
      </p:sp>
      <p:sp>
        <p:nvSpPr>
          <p:cNvPr id="54" name="Прямоугольник 53"/>
          <p:cNvSpPr/>
          <p:nvPr/>
        </p:nvSpPr>
        <p:spPr>
          <a:xfrm>
            <a:off x="1964829" y="3430741"/>
            <a:ext cx="432049" cy="369332"/>
          </a:xfrm>
          <a:prstGeom prst="rect">
            <a:avLst/>
          </a:prstGeom>
        </p:spPr>
        <p:txBody>
          <a:bodyPr wrap="square">
            <a:spAutoFit/>
          </a:bodyPr>
          <a:lstStyle/>
          <a:p>
            <a:r>
              <a:rPr lang="el-GR" i="1" dirty="0" smtClean="0"/>
              <a:t>θ</a:t>
            </a:r>
            <a:r>
              <a:rPr lang="en-US" i="1" baseline="-25000" dirty="0" smtClean="0"/>
              <a:t>1</a:t>
            </a:r>
            <a:endParaRPr lang="ru-RU" i="1" baseline="-25000" dirty="0" smtClean="0"/>
          </a:p>
        </p:txBody>
      </p:sp>
      <p:sp>
        <p:nvSpPr>
          <p:cNvPr id="55" name="Прямоугольник 54"/>
          <p:cNvSpPr/>
          <p:nvPr/>
        </p:nvSpPr>
        <p:spPr>
          <a:xfrm>
            <a:off x="1964829" y="3934797"/>
            <a:ext cx="397866" cy="369332"/>
          </a:xfrm>
          <a:prstGeom prst="rect">
            <a:avLst/>
          </a:prstGeom>
        </p:spPr>
        <p:txBody>
          <a:bodyPr wrap="none">
            <a:spAutoFit/>
          </a:bodyPr>
          <a:lstStyle/>
          <a:p>
            <a:r>
              <a:rPr lang="el-GR" i="1" dirty="0" smtClean="0"/>
              <a:t>θ</a:t>
            </a:r>
            <a:r>
              <a:rPr lang="ru-RU" i="1" baseline="-25000" dirty="0" smtClean="0"/>
              <a:t>2</a:t>
            </a:r>
          </a:p>
        </p:txBody>
      </p:sp>
      <p:sp>
        <p:nvSpPr>
          <p:cNvPr id="56" name="Прямоугольник 55"/>
          <p:cNvSpPr/>
          <p:nvPr/>
        </p:nvSpPr>
        <p:spPr>
          <a:xfrm>
            <a:off x="2108845" y="4582869"/>
            <a:ext cx="396262" cy="369332"/>
          </a:xfrm>
          <a:prstGeom prst="rect">
            <a:avLst/>
          </a:prstGeom>
        </p:spPr>
        <p:txBody>
          <a:bodyPr wrap="none">
            <a:spAutoFit/>
          </a:bodyPr>
          <a:lstStyle/>
          <a:p>
            <a:r>
              <a:rPr lang="el-GR" i="1" dirty="0" smtClean="0"/>
              <a:t>θ</a:t>
            </a:r>
            <a:r>
              <a:rPr lang="ru-RU" i="1" baseline="-25000" dirty="0" smtClean="0"/>
              <a:t>3</a:t>
            </a:r>
          </a:p>
        </p:txBody>
      </p:sp>
      <p:sp>
        <p:nvSpPr>
          <p:cNvPr id="58" name="TextBox 57"/>
          <p:cNvSpPr txBox="1"/>
          <p:nvPr/>
        </p:nvSpPr>
        <p:spPr>
          <a:xfrm>
            <a:off x="2749358" y="5517232"/>
            <a:ext cx="3395481" cy="646331"/>
          </a:xfrm>
          <a:prstGeom prst="rect">
            <a:avLst/>
          </a:prstGeom>
          <a:noFill/>
        </p:spPr>
        <p:txBody>
          <a:bodyPr wrap="none" rtlCol="0">
            <a:spAutoFit/>
          </a:bodyPr>
          <a:lstStyle/>
          <a:p>
            <a:pPr algn="ctr"/>
            <a:r>
              <a:rPr lang="ru-RU" dirty="0" err="1" smtClean="0"/>
              <a:t>Сигмоид</a:t>
            </a:r>
            <a:r>
              <a:rPr lang="ru-RU" dirty="0" smtClean="0"/>
              <a:t> или </a:t>
            </a:r>
            <a:r>
              <a:rPr lang="ru-RU" dirty="0" err="1" smtClean="0"/>
              <a:t>логистическая</a:t>
            </a:r>
            <a:r>
              <a:rPr lang="ru-RU" dirty="0" smtClean="0"/>
              <a:t>  </a:t>
            </a:r>
          </a:p>
          <a:p>
            <a:pPr algn="ctr"/>
            <a:r>
              <a:rPr lang="ru-RU" dirty="0" smtClean="0"/>
              <a:t>активационная функция</a:t>
            </a:r>
            <a:r>
              <a:rPr lang="en-US" dirty="0" smtClean="0"/>
              <a:t> </a:t>
            </a:r>
            <a:r>
              <a:rPr lang="en-US" b="1" i="1" dirty="0" smtClean="0"/>
              <a:t>g(z)</a:t>
            </a:r>
            <a:endParaRPr lang="ru-RU" b="1" i="1" dirty="0"/>
          </a:p>
        </p:txBody>
      </p:sp>
      <p:pic>
        <p:nvPicPr>
          <p:cNvPr id="1032" name="Picture 8" descr="File:Logistic-curve.svg"/>
          <p:cNvPicPr>
            <a:picLocks noChangeAspect="1" noChangeArrowheads="1"/>
          </p:cNvPicPr>
          <p:nvPr/>
        </p:nvPicPr>
        <p:blipFill>
          <a:blip r:embed="rId4" cstate="print"/>
          <a:srcRect/>
          <a:stretch>
            <a:fillRect/>
          </a:stretch>
        </p:blipFill>
        <p:spPr bwMode="auto">
          <a:xfrm>
            <a:off x="9396536" y="3429000"/>
            <a:ext cx="3132348" cy="2088232"/>
          </a:xfrm>
          <a:prstGeom prst="rect">
            <a:avLst/>
          </a:prstGeom>
          <a:noFill/>
        </p:spPr>
      </p:pic>
      <p:sp>
        <p:nvSpPr>
          <p:cNvPr id="60" name="TextBox 59"/>
          <p:cNvSpPr txBox="1"/>
          <p:nvPr/>
        </p:nvSpPr>
        <p:spPr>
          <a:xfrm>
            <a:off x="1979712" y="404664"/>
            <a:ext cx="3546164" cy="58477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ru-RU" sz="3200" b="1" dirty="0" smtClean="0">
                <a:ln w="11430"/>
                <a:solidFill>
                  <a:srgbClr val="FF0066"/>
                </a:solidFill>
                <a:effectLst>
                  <a:outerShdw blurRad="50800" dist="39000" dir="5460000" algn="tl">
                    <a:srgbClr val="000000">
                      <a:alpha val="38000"/>
                    </a:srgbClr>
                  </a:outerShdw>
                </a:effectLst>
                <a:latin typeface="Comic Sans MS" pitchFamily="66" charset="0"/>
              </a:rPr>
              <a:t>Модель нейрона</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6</a:t>
            </a:fld>
            <a:endParaRPr lang="ru-RU"/>
          </a:p>
        </p:txBody>
      </p:sp>
      <p:pic>
        <p:nvPicPr>
          <p:cNvPr id="1026" name="Picture 2" descr="http://www.chioka.in/wp-content/uploads/2013/09/Learning-without-bias.png"/>
          <p:cNvPicPr>
            <a:picLocks noChangeAspect="1" noChangeArrowheads="1"/>
          </p:cNvPicPr>
          <p:nvPr/>
        </p:nvPicPr>
        <p:blipFill>
          <a:blip r:embed="rId3" cstate="print"/>
          <a:srcRect/>
          <a:stretch>
            <a:fillRect/>
          </a:stretch>
        </p:blipFill>
        <p:spPr bwMode="auto">
          <a:xfrm>
            <a:off x="323528" y="1340768"/>
            <a:ext cx="3954537" cy="3960440"/>
          </a:xfrm>
          <a:prstGeom prst="rect">
            <a:avLst/>
          </a:prstGeom>
          <a:noFill/>
        </p:spPr>
      </p:pic>
      <p:sp>
        <p:nvSpPr>
          <p:cNvPr id="4" name="TextBox 3"/>
          <p:cNvSpPr txBox="1"/>
          <p:nvPr/>
        </p:nvSpPr>
        <p:spPr>
          <a:xfrm>
            <a:off x="1979712" y="404664"/>
            <a:ext cx="6647974" cy="58477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ru-RU" sz="3200" b="1" dirty="0" smtClean="0">
                <a:ln w="11430"/>
                <a:solidFill>
                  <a:srgbClr val="FF0066"/>
                </a:solidFill>
                <a:effectLst>
                  <a:outerShdw blurRad="50800" dist="39000" dir="5460000" algn="tl">
                    <a:srgbClr val="000000">
                      <a:alpha val="38000"/>
                    </a:srgbClr>
                  </a:outerShdw>
                </a:effectLst>
                <a:latin typeface="Comic Sans MS" pitchFamily="66" charset="0"/>
              </a:rPr>
              <a:t>Модель нейрона</a:t>
            </a:r>
            <a:r>
              <a:rPr lang="en-US" sz="3200" b="1" dirty="0" smtClean="0">
                <a:ln w="11430"/>
                <a:solidFill>
                  <a:srgbClr val="FF0066"/>
                </a:solidFill>
                <a:effectLst>
                  <a:outerShdw blurRad="50800" dist="39000" dir="5460000" algn="tl">
                    <a:srgbClr val="000000">
                      <a:alpha val="38000"/>
                    </a:srgbClr>
                  </a:outerShdw>
                </a:effectLst>
                <a:latin typeface="Comic Sans MS" pitchFamily="66" charset="0"/>
              </a:rPr>
              <a:t>. “Bias” </a:t>
            </a:r>
            <a:r>
              <a:rPr lang="ru-RU" sz="3200" b="1" dirty="0" smtClean="0">
                <a:ln w="11430"/>
                <a:solidFill>
                  <a:srgbClr val="FF0066"/>
                </a:solidFill>
                <a:effectLst>
                  <a:outerShdw blurRad="50800" dist="39000" dir="5460000" algn="tl">
                    <a:srgbClr val="000000">
                      <a:alpha val="38000"/>
                    </a:srgbClr>
                  </a:outerShdw>
                </a:effectLst>
                <a:latin typeface="Comic Sans MS" pitchFamily="66" charset="0"/>
              </a:rPr>
              <a:t>нейрон</a:t>
            </a:r>
          </a:p>
        </p:txBody>
      </p:sp>
      <p:sp>
        <p:nvSpPr>
          <p:cNvPr id="5" name="TextBox 4"/>
          <p:cNvSpPr txBox="1"/>
          <p:nvPr/>
        </p:nvSpPr>
        <p:spPr>
          <a:xfrm>
            <a:off x="4644008" y="1412776"/>
            <a:ext cx="4004622" cy="2308324"/>
          </a:xfrm>
          <a:prstGeom prst="rect">
            <a:avLst/>
          </a:prstGeom>
          <a:noFill/>
        </p:spPr>
        <p:txBody>
          <a:bodyPr wrap="none" rtlCol="0">
            <a:spAutoFit/>
          </a:bodyPr>
          <a:lstStyle/>
          <a:p>
            <a:pPr>
              <a:buFont typeface="Arial" pitchFamily="34" charset="0"/>
              <a:buChar char="•"/>
            </a:pPr>
            <a:r>
              <a:rPr lang="ru-RU" dirty="0" smtClean="0"/>
              <a:t> «</a:t>
            </a:r>
            <a:r>
              <a:rPr lang="en-US" dirty="0" smtClean="0"/>
              <a:t>Bias</a:t>
            </a:r>
            <a:r>
              <a:rPr lang="ru-RU" dirty="0" smtClean="0"/>
              <a:t>»</a:t>
            </a:r>
            <a:r>
              <a:rPr lang="en-US" dirty="0" smtClean="0"/>
              <a:t> </a:t>
            </a:r>
            <a:r>
              <a:rPr lang="ru-RU" dirty="0" smtClean="0"/>
              <a:t>нейрон позволяет </a:t>
            </a:r>
          </a:p>
          <a:p>
            <a:r>
              <a:rPr lang="ru-RU" dirty="0" smtClean="0"/>
              <a:t>классификатору сдвинуть </a:t>
            </a:r>
          </a:p>
          <a:p>
            <a:r>
              <a:rPr lang="ru-RU" dirty="0" smtClean="0"/>
              <a:t>кривую или вправо.</a:t>
            </a:r>
          </a:p>
          <a:p>
            <a:pPr>
              <a:buFont typeface="Arial" pitchFamily="34" charset="0"/>
              <a:buChar char="•"/>
            </a:pPr>
            <a:r>
              <a:rPr lang="ru-RU" dirty="0" smtClean="0"/>
              <a:t> т.е. «</a:t>
            </a:r>
            <a:r>
              <a:rPr lang="en-US" dirty="0" smtClean="0"/>
              <a:t>Bias</a:t>
            </a:r>
            <a:r>
              <a:rPr lang="ru-RU" dirty="0" smtClean="0"/>
              <a:t>»</a:t>
            </a:r>
            <a:r>
              <a:rPr lang="en-US" dirty="0" smtClean="0"/>
              <a:t> </a:t>
            </a:r>
            <a:r>
              <a:rPr lang="ru-RU" dirty="0" smtClean="0"/>
              <a:t>нейрон позволяет </a:t>
            </a:r>
          </a:p>
          <a:p>
            <a:r>
              <a:rPr lang="ru-RU" dirty="0" smtClean="0"/>
              <a:t>классификатору провести </a:t>
            </a:r>
          </a:p>
          <a:p>
            <a:r>
              <a:rPr lang="ru-RU" dirty="0" smtClean="0"/>
              <a:t>параллельный перенос кривой.</a:t>
            </a:r>
          </a:p>
          <a:p>
            <a:endParaRPr lang="ru-RU" dirty="0" smtClean="0"/>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vert="horz" anchor="b"/>
          <a:lstStyle/>
          <a:p>
            <a:fld id="{725C68B6-61C2-468F-89AB-4B9F7531AA68}" type="slidenum">
              <a:rPr lang="ru-RU" sz="1800" b="1" smtClean="0">
                <a:solidFill>
                  <a:schemeClr val="tx1">
                    <a:lumMod val="95000"/>
                    <a:lumOff val="5000"/>
                  </a:schemeClr>
                </a:solidFill>
              </a:rPr>
              <a:pPr/>
              <a:t>7</a:t>
            </a:fld>
            <a:endParaRPr lang="ru-RU" sz="1800" b="1" dirty="0">
              <a:solidFill>
                <a:schemeClr val="tx1">
                  <a:lumMod val="95000"/>
                  <a:lumOff val="5000"/>
                </a:schemeClr>
              </a:solidFill>
            </a:endParaRPr>
          </a:p>
        </p:txBody>
      </p:sp>
      <p:grpSp>
        <p:nvGrpSpPr>
          <p:cNvPr id="57" name="Группа 56"/>
          <p:cNvGrpSpPr/>
          <p:nvPr/>
        </p:nvGrpSpPr>
        <p:grpSpPr>
          <a:xfrm>
            <a:off x="539552" y="1196752"/>
            <a:ext cx="5184576" cy="3079501"/>
            <a:chOff x="801925" y="1143328"/>
            <a:chExt cx="5184576" cy="3079501"/>
          </a:xfrm>
        </p:grpSpPr>
        <p:sp>
          <p:nvSpPr>
            <p:cNvPr id="3" name="Овал 2"/>
            <p:cNvSpPr/>
            <p:nvPr/>
          </p:nvSpPr>
          <p:spPr>
            <a:xfrm>
              <a:off x="1014112" y="1988840"/>
              <a:ext cx="648072" cy="648072"/>
            </a:xfrm>
            <a:prstGeom prst="ellipse">
              <a:avLst/>
            </a:prstGeom>
            <a:noFill/>
            <a:ln w="12700">
              <a:solidFill>
                <a:schemeClr val="tx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4" name="Овал 3"/>
            <p:cNvSpPr/>
            <p:nvPr/>
          </p:nvSpPr>
          <p:spPr>
            <a:xfrm>
              <a:off x="999364" y="2782669"/>
              <a:ext cx="648072" cy="648072"/>
            </a:xfrm>
            <a:prstGeom prst="ellipse">
              <a:avLst/>
            </a:prstGeom>
            <a:noFill/>
            <a:ln w="12700">
              <a:solidFill>
                <a:schemeClr val="tx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5" name="Овал 4"/>
            <p:cNvSpPr/>
            <p:nvPr/>
          </p:nvSpPr>
          <p:spPr>
            <a:xfrm>
              <a:off x="971600" y="3574757"/>
              <a:ext cx="648072" cy="648072"/>
            </a:xfrm>
            <a:prstGeom prst="ellipse">
              <a:avLst/>
            </a:prstGeom>
            <a:noFill/>
            <a:ln w="12700">
              <a:solidFill>
                <a:schemeClr val="tx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6" name="TextBox 5"/>
            <p:cNvSpPr txBox="1"/>
            <p:nvPr/>
          </p:nvSpPr>
          <p:spPr>
            <a:xfrm>
              <a:off x="1161854" y="2060848"/>
              <a:ext cx="428322" cy="461665"/>
            </a:xfrm>
            <a:prstGeom prst="rect">
              <a:avLst/>
            </a:prstGeom>
            <a:noFill/>
          </p:spPr>
          <p:txBody>
            <a:bodyPr wrap="none" rtlCol="0">
              <a:spAutoFit/>
            </a:bodyPr>
            <a:lstStyle/>
            <a:p>
              <a:r>
                <a:rPr lang="en-US" sz="2400" dirty="0" smtClean="0"/>
                <a:t>x</a:t>
              </a:r>
              <a:r>
                <a:rPr lang="en-US" sz="2400" baseline="-25000" dirty="0" smtClean="0"/>
                <a:t>1</a:t>
              </a:r>
              <a:endParaRPr lang="ru-RU" sz="2400" baseline="-25000" dirty="0"/>
            </a:p>
          </p:txBody>
        </p:sp>
        <p:sp>
          <p:nvSpPr>
            <p:cNvPr id="7" name="TextBox 6"/>
            <p:cNvSpPr txBox="1"/>
            <p:nvPr/>
          </p:nvSpPr>
          <p:spPr>
            <a:xfrm>
              <a:off x="1114854" y="2852936"/>
              <a:ext cx="455574" cy="461665"/>
            </a:xfrm>
            <a:prstGeom prst="rect">
              <a:avLst/>
            </a:prstGeom>
            <a:noFill/>
          </p:spPr>
          <p:txBody>
            <a:bodyPr wrap="none" rtlCol="0">
              <a:spAutoFit/>
            </a:bodyPr>
            <a:lstStyle/>
            <a:p>
              <a:r>
                <a:rPr lang="en-US" sz="2400" dirty="0" smtClean="0"/>
                <a:t>x</a:t>
              </a:r>
              <a:r>
                <a:rPr lang="en-US" sz="2400" baseline="-25000" dirty="0" smtClean="0"/>
                <a:t>2</a:t>
              </a:r>
              <a:endParaRPr lang="ru-RU" sz="2400" baseline="-25000" dirty="0"/>
            </a:p>
          </p:txBody>
        </p:sp>
        <p:sp>
          <p:nvSpPr>
            <p:cNvPr id="8" name="TextBox 7"/>
            <p:cNvSpPr txBox="1"/>
            <p:nvPr/>
          </p:nvSpPr>
          <p:spPr>
            <a:xfrm>
              <a:off x="1115616" y="3615407"/>
              <a:ext cx="453970" cy="461665"/>
            </a:xfrm>
            <a:prstGeom prst="rect">
              <a:avLst/>
            </a:prstGeom>
            <a:noFill/>
          </p:spPr>
          <p:txBody>
            <a:bodyPr wrap="none" rtlCol="0">
              <a:spAutoFit/>
            </a:bodyPr>
            <a:lstStyle/>
            <a:p>
              <a:r>
                <a:rPr lang="en-US" sz="2400" dirty="0" smtClean="0"/>
                <a:t>x</a:t>
              </a:r>
              <a:r>
                <a:rPr lang="en-US" sz="2400" baseline="-25000" dirty="0" smtClean="0"/>
                <a:t>3</a:t>
              </a:r>
              <a:endParaRPr lang="ru-RU" sz="2400" baseline="-25000" dirty="0"/>
            </a:p>
          </p:txBody>
        </p:sp>
        <p:sp>
          <p:nvSpPr>
            <p:cNvPr id="9" name="Овал 8"/>
            <p:cNvSpPr/>
            <p:nvPr/>
          </p:nvSpPr>
          <p:spPr>
            <a:xfrm>
              <a:off x="2843807" y="2782669"/>
              <a:ext cx="694421" cy="648072"/>
            </a:xfrm>
            <a:prstGeom prst="ellipse">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cxnSp>
          <p:nvCxnSpPr>
            <p:cNvPr id="10" name="Прямая со стрелкой 9"/>
            <p:cNvCxnSpPr>
              <a:stCxn id="3" idx="6"/>
              <a:endCxn id="9" idx="2"/>
            </p:cNvCxnSpPr>
            <p:nvPr/>
          </p:nvCxnSpPr>
          <p:spPr>
            <a:xfrm>
              <a:off x="1662184" y="2312876"/>
              <a:ext cx="1181623" cy="793829"/>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a:stCxn id="4" idx="6"/>
              <a:endCxn id="9" idx="2"/>
            </p:cNvCxnSpPr>
            <p:nvPr/>
          </p:nvCxnSpPr>
          <p:spPr>
            <a:xfrm>
              <a:off x="1647436" y="3106705"/>
              <a:ext cx="1196371"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stCxn id="5" idx="6"/>
              <a:endCxn id="9" idx="2"/>
            </p:cNvCxnSpPr>
            <p:nvPr/>
          </p:nvCxnSpPr>
          <p:spPr>
            <a:xfrm flipV="1">
              <a:off x="1619672" y="3106705"/>
              <a:ext cx="1224135" cy="79208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4860032" y="3068960"/>
              <a:ext cx="432048"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292080" y="2852936"/>
              <a:ext cx="694421" cy="369332"/>
            </a:xfrm>
            <a:prstGeom prst="rect">
              <a:avLst/>
            </a:prstGeom>
            <a:noFill/>
          </p:spPr>
          <p:txBody>
            <a:bodyPr wrap="none" rtlCol="0">
              <a:spAutoFit/>
            </a:bodyPr>
            <a:lstStyle/>
            <a:p>
              <a:r>
                <a:rPr lang="en-US" i="1" dirty="0" smtClean="0"/>
                <a:t>h</a:t>
              </a:r>
              <a:r>
                <a:rPr lang="el-GR" i="1" baseline="-25000" dirty="0" smtClean="0"/>
                <a:t>θ</a:t>
              </a:r>
              <a:r>
                <a:rPr lang="en-US" i="1" dirty="0" smtClean="0"/>
                <a:t>(x)</a:t>
              </a:r>
              <a:endParaRPr lang="ru-RU" i="1" dirty="0" smtClean="0"/>
            </a:p>
          </p:txBody>
        </p:sp>
        <p:sp>
          <p:nvSpPr>
            <p:cNvPr id="21" name="Овал 20"/>
            <p:cNvSpPr/>
            <p:nvPr/>
          </p:nvSpPr>
          <p:spPr>
            <a:xfrm>
              <a:off x="2843807" y="1988840"/>
              <a:ext cx="694421" cy="648072"/>
            </a:xfrm>
            <a:prstGeom prst="ellipse">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22" name="Овал 21"/>
            <p:cNvSpPr/>
            <p:nvPr/>
          </p:nvSpPr>
          <p:spPr>
            <a:xfrm>
              <a:off x="2843807" y="3573016"/>
              <a:ext cx="694421" cy="648072"/>
            </a:xfrm>
            <a:prstGeom prst="ellipse">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cxnSp>
          <p:nvCxnSpPr>
            <p:cNvPr id="23" name="Прямая со стрелкой 22"/>
            <p:cNvCxnSpPr>
              <a:stCxn id="5" idx="6"/>
              <a:endCxn id="22" idx="2"/>
            </p:cNvCxnSpPr>
            <p:nvPr/>
          </p:nvCxnSpPr>
          <p:spPr>
            <a:xfrm flipV="1">
              <a:off x="1619672" y="3897052"/>
              <a:ext cx="1224135" cy="174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endCxn id="21" idx="2"/>
            </p:cNvCxnSpPr>
            <p:nvPr/>
          </p:nvCxnSpPr>
          <p:spPr>
            <a:xfrm flipV="1">
              <a:off x="1619672" y="2312876"/>
              <a:ext cx="1224135" cy="1584176"/>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stCxn id="4" idx="6"/>
              <a:endCxn id="22" idx="2"/>
            </p:cNvCxnSpPr>
            <p:nvPr/>
          </p:nvCxnSpPr>
          <p:spPr>
            <a:xfrm>
              <a:off x="1647436" y="3106705"/>
              <a:ext cx="1196371" cy="79034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a:endCxn id="21" idx="2"/>
            </p:cNvCxnSpPr>
            <p:nvPr/>
          </p:nvCxnSpPr>
          <p:spPr>
            <a:xfrm flipV="1">
              <a:off x="1619672" y="2312876"/>
              <a:ext cx="1224135" cy="82809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a:endCxn id="21" idx="2"/>
            </p:cNvCxnSpPr>
            <p:nvPr/>
          </p:nvCxnSpPr>
          <p:spPr>
            <a:xfrm flipV="1">
              <a:off x="1634420" y="2312876"/>
              <a:ext cx="1209387" cy="650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Овал 32"/>
            <p:cNvSpPr/>
            <p:nvPr/>
          </p:nvSpPr>
          <p:spPr>
            <a:xfrm>
              <a:off x="4211960" y="2780928"/>
              <a:ext cx="648072" cy="648072"/>
            </a:xfrm>
            <a:prstGeom prst="ellipse">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cxnSp>
          <p:nvCxnSpPr>
            <p:cNvPr id="40" name="Прямая со стрелкой 39"/>
            <p:cNvCxnSpPr/>
            <p:nvPr/>
          </p:nvCxnSpPr>
          <p:spPr>
            <a:xfrm>
              <a:off x="3491880" y="3068960"/>
              <a:ext cx="720080"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a:stCxn id="21" idx="6"/>
              <a:endCxn id="33" idx="2"/>
            </p:cNvCxnSpPr>
            <p:nvPr/>
          </p:nvCxnSpPr>
          <p:spPr>
            <a:xfrm>
              <a:off x="3538228" y="2312876"/>
              <a:ext cx="673732" cy="79208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p:nvPr/>
          </p:nvCxnSpPr>
          <p:spPr>
            <a:xfrm flipV="1">
              <a:off x="3494687" y="3059078"/>
              <a:ext cx="720080" cy="784659"/>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801925" y="1143328"/>
              <a:ext cx="1317990" cy="738664"/>
            </a:xfrm>
            <a:prstGeom prst="rect">
              <a:avLst/>
            </a:prstGeom>
            <a:noFill/>
          </p:spPr>
          <p:txBody>
            <a:bodyPr wrap="none" rtlCol="0">
              <a:spAutoFit/>
            </a:bodyPr>
            <a:lstStyle/>
            <a:p>
              <a:pPr algn="ctr"/>
              <a:r>
                <a:rPr lang="ru-RU" sz="1400" dirty="0" smtClean="0"/>
                <a:t>Слой 1</a:t>
              </a:r>
            </a:p>
            <a:p>
              <a:pPr algn="ctr"/>
              <a:r>
                <a:rPr lang="ru-RU" sz="1400" dirty="0" smtClean="0"/>
                <a:t>или</a:t>
              </a:r>
            </a:p>
            <a:p>
              <a:pPr algn="ctr"/>
              <a:r>
                <a:rPr lang="ru-RU" sz="1400" dirty="0" smtClean="0"/>
                <a:t>входной слой</a:t>
              </a:r>
              <a:endParaRPr lang="ru-RU" sz="1400" dirty="0"/>
            </a:p>
          </p:txBody>
        </p:sp>
        <p:sp>
          <p:nvSpPr>
            <p:cNvPr id="49" name="TextBox 48"/>
            <p:cNvSpPr txBox="1"/>
            <p:nvPr/>
          </p:nvSpPr>
          <p:spPr>
            <a:xfrm>
              <a:off x="2458109" y="1215336"/>
              <a:ext cx="1372492" cy="738664"/>
            </a:xfrm>
            <a:prstGeom prst="rect">
              <a:avLst/>
            </a:prstGeom>
            <a:noFill/>
          </p:spPr>
          <p:txBody>
            <a:bodyPr wrap="none" rtlCol="0">
              <a:spAutoFit/>
            </a:bodyPr>
            <a:lstStyle/>
            <a:p>
              <a:pPr algn="ctr"/>
              <a:r>
                <a:rPr lang="ru-RU" sz="1400" dirty="0" smtClean="0"/>
                <a:t>Слой 2</a:t>
              </a:r>
            </a:p>
            <a:p>
              <a:pPr algn="ctr"/>
              <a:r>
                <a:rPr lang="ru-RU" sz="1400" dirty="0" smtClean="0"/>
                <a:t>или</a:t>
              </a:r>
            </a:p>
            <a:p>
              <a:pPr algn="ctr"/>
              <a:r>
                <a:rPr lang="ru-RU" sz="1400" dirty="0" smtClean="0"/>
                <a:t>скрытый слой</a:t>
              </a:r>
            </a:p>
          </p:txBody>
        </p:sp>
        <p:sp>
          <p:nvSpPr>
            <p:cNvPr id="52" name="TextBox 51"/>
            <p:cNvSpPr txBox="1"/>
            <p:nvPr/>
          </p:nvSpPr>
          <p:spPr>
            <a:xfrm>
              <a:off x="2906291" y="2113806"/>
              <a:ext cx="606256" cy="369332"/>
            </a:xfrm>
            <a:prstGeom prst="rect">
              <a:avLst/>
            </a:prstGeom>
            <a:noFill/>
          </p:spPr>
          <p:txBody>
            <a:bodyPr wrap="none" rtlCol="0">
              <a:spAutoFit/>
            </a:bodyPr>
            <a:lstStyle/>
            <a:p>
              <a:r>
                <a:rPr lang="ru-RU" dirty="0" smtClean="0"/>
                <a:t>а</a:t>
              </a:r>
              <a:r>
                <a:rPr lang="en-US" baseline="-25000" dirty="0" smtClean="0"/>
                <a:t>1 </a:t>
              </a:r>
              <a:r>
                <a:rPr lang="ru-RU" baseline="30000" dirty="0" smtClean="0"/>
                <a:t>(2)</a:t>
              </a:r>
              <a:endParaRPr lang="ru-RU" baseline="-25000" dirty="0"/>
            </a:p>
          </p:txBody>
        </p:sp>
        <p:sp>
          <p:nvSpPr>
            <p:cNvPr id="53" name="TextBox 52"/>
            <p:cNvSpPr txBox="1"/>
            <p:nvPr/>
          </p:nvSpPr>
          <p:spPr>
            <a:xfrm>
              <a:off x="2885624" y="2924944"/>
              <a:ext cx="627095" cy="369332"/>
            </a:xfrm>
            <a:prstGeom prst="rect">
              <a:avLst/>
            </a:prstGeom>
            <a:noFill/>
          </p:spPr>
          <p:txBody>
            <a:bodyPr wrap="none" rtlCol="0">
              <a:spAutoFit/>
            </a:bodyPr>
            <a:lstStyle/>
            <a:p>
              <a:r>
                <a:rPr lang="ru-RU" dirty="0" smtClean="0"/>
                <a:t>а</a:t>
              </a:r>
              <a:r>
                <a:rPr lang="ru-RU" baseline="-25000" dirty="0" smtClean="0"/>
                <a:t>2</a:t>
              </a:r>
              <a:r>
                <a:rPr lang="en-US" baseline="-25000" dirty="0" smtClean="0"/>
                <a:t> </a:t>
              </a:r>
              <a:r>
                <a:rPr lang="ru-RU" baseline="30000" dirty="0" smtClean="0"/>
                <a:t>(2)</a:t>
              </a:r>
              <a:endParaRPr lang="ru-RU" baseline="-25000" dirty="0"/>
            </a:p>
          </p:txBody>
        </p:sp>
        <p:sp>
          <p:nvSpPr>
            <p:cNvPr id="54" name="TextBox 53"/>
            <p:cNvSpPr txBox="1"/>
            <p:nvPr/>
          </p:nvSpPr>
          <p:spPr>
            <a:xfrm>
              <a:off x="2843808" y="3717032"/>
              <a:ext cx="625492" cy="369332"/>
            </a:xfrm>
            <a:prstGeom prst="rect">
              <a:avLst/>
            </a:prstGeom>
            <a:noFill/>
          </p:spPr>
          <p:txBody>
            <a:bodyPr wrap="none" rtlCol="0">
              <a:spAutoFit/>
            </a:bodyPr>
            <a:lstStyle/>
            <a:p>
              <a:r>
                <a:rPr lang="ru-RU" dirty="0" smtClean="0"/>
                <a:t>а</a:t>
              </a:r>
              <a:r>
                <a:rPr lang="ru-RU" baseline="-25000" dirty="0" smtClean="0"/>
                <a:t>3</a:t>
              </a:r>
              <a:r>
                <a:rPr lang="en-US" baseline="-25000" dirty="0" smtClean="0"/>
                <a:t> </a:t>
              </a:r>
              <a:r>
                <a:rPr lang="ru-RU" baseline="30000" dirty="0" smtClean="0"/>
                <a:t>(2)</a:t>
              </a:r>
              <a:endParaRPr lang="ru-RU" baseline="-25000" dirty="0"/>
            </a:p>
          </p:txBody>
        </p:sp>
        <p:sp>
          <p:nvSpPr>
            <p:cNvPr id="56" name="TextBox 55"/>
            <p:cNvSpPr txBox="1"/>
            <p:nvPr/>
          </p:nvSpPr>
          <p:spPr>
            <a:xfrm>
              <a:off x="3970277" y="1215336"/>
              <a:ext cx="1478290" cy="738664"/>
            </a:xfrm>
            <a:prstGeom prst="rect">
              <a:avLst/>
            </a:prstGeom>
            <a:noFill/>
          </p:spPr>
          <p:txBody>
            <a:bodyPr wrap="none" rtlCol="0">
              <a:spAutoFit/>
            </a:bodyPr>
            <a:lstStyle/>
            <a:p>
              <a:pPr algn="ctr"/>
              <a:r>
                <a:rPr lang="ru-RU" sz="1400" dirty="0" smtClean="0"/>
                <a:t>Слой 1</a:t>
              </a:r>
            </a:p>
            <a:p>
              <a:pPr algn="ctr"/>
              <a:r>
                <a:rPr lang="ru-RU" sz="1400" dirty="0" smtClean="0"/>
                <a:t>или</a:t>
              </a:r>
            </a:p>
            <a:p>
              <a:pPr algn="ctr"/>
              <a:r>
                <a:rPr lang="ru-RU" sz="1400" dirty="0" smtClean="0"/>
                <a:t>выходной слой</a:t>
              </a:r>
              <a:endParaRPr lang="ru-RU" sz="1400" dirty="0"/>
            </a:p>
          </p:txBody>
        </p:sp>
      </p:grpSp>
      <p:sp>
        <p:nvSpPr>
          <p:cNvPr id="58" name="TextBox 57"/>
          <p:cNvSpPr txBox="1"/>
          <p:nvPr/>
        </p:nvSpPr>
        <p:spPr>
          <a:xfrm>
            <a:off x="5796136" y="1844824"/>
            <a:ext cx="3312368" cy="877163"/>
          </a:xfrm>
          <a:prstGeom prst="rect">
            <a:avLst/>
          </a:prstGeom>
          <a:noFill/>
        </p:spPr>
        <p:txBody>
          <a:bodyPr wrap="square" rtlCol="0">
            <a:spAutoFit/>
          </a:bodyPr>
          <a:lstStyle/>
          <a:p>
            <a:r>
              <a:rPr lang="en-US" sz="1700" b="1" dirty="0" err="1" smtClean="0"/>
              <a:t>a</a:t>
            </a:r>
            <a:r>
              <a:rPr lang="en-US" sz="1700" b="1" baseline="-25000" dirty="0" err="1" smtClean="0"/>
              <a:t>i</a:t>
            </a:r>
            <a:r>
              <a:rPr lang="en-US" sz="1700" b="1" baseline="30000" dirty="0" smtClean="0"/>
              <a:t>(j) </a:t>
            </a:r>
            <a:r>
              <a:rPr lang="en-US" sz="1700" dirty="0" smtClean="0"/>
              <a:t>– “</a:t>
            </a:r>
            <a:r>
              <a:rPr lang="ru-RU" sz="1700" dirty="0" smtClean="0"/>
              <a:t>активация</a:t>
            </a:r>
            <a:r>
              <a:rPr lang="en-US" sz="1700" dirty="0" smtClean="0"/>
              <a:t>”</a:t>
            </a:r>
            <a:r>
              <a:rPr lang="ru-RU" sz="1700" dirty="0" smtClean="0"/>
              <a:t> </a:t>
            </a:r>
          </a:p>
          <a:p>
            <a:r>
              <a:rPr lang="ru-RU" sz="1700" dirty="0" smtClean="0"/>
              <a:t>          нейрона </a:t>
            </a:r>
            <a:r>
              <a:rPr lang="en-US" sz="1700" b="1" i="1" dirty="0" smtClean="0"/>
              <a:t>i</a:t>
            </a:r>
            <a:r>
              <a:rPr lang="en-US" sz="1700" dirty="0" smtClean="0"/>
              <a:t> </a:t>
            </a:r>
            <a:r>
              <a:rPr lang="ru-RU" sz="1700" dirty="0" smtClean="0"/>
              <a:t>в слое</a:t>
            </a:r>
            <a:r>
              <a:rPr lang="en-US" sz="1700" dirty="0" smtClean="0"/>
              <a:t> </a:t>
            </a:r>
            <a:r>
              <a:rPr lang="en-US" sz="1700" b="1" i="1" dirty="0" smtClean="0"/>
              <a:t>j</a:t>
            </a:r>
            <a:r>
              <a:rPr lang="en-US" sz="1700" dirty="0" smtClean="0"/>
              <a:t>;</a:t>
            </a:r>
          </a:p>
          <a:p>
            <a:r>
              <a:rPr lang="el-GR" sz="1700" b="1" i="1" dirty="0" smtClean="0"/>
              <a:t>Θ</a:t>
            </a:r>
            <a:r>
              <a:rPr lang="en-US" sz="1700" b="1" i="1" baseline="30000" dirty="0" smtClean="0"/>
              <a:t>(j) </a:t>
            </a:r>
            <a:r>
              <a:rPr lang="en-US" sz="1700" dirty="0" smtClean="0"/>
              <a:t>– </a:t>
            </a:r>
            <a:r>
              <a:rPr lang="ru-RU" sz="1700" dirty="0" smtClean="0"/>
              <a:t>матрица весов</a:t>
            </a:r>
            <a:endParaRPr lang="ru-RU" sz="1700" dirty="0"/>
          </a:p>
        </p:txBody>
      </p:sp>
      <p:sp>
        <p:nvSpPr>
          <p:cNvPr id="59" name="Прямоугольник 58"/>
          <p:cNvSpPr/>
          <p:nvPr/>
        </p:nvSpPr>
        <p:spPr>
          <a:xfrm>
            <a:off x="323528" y="4602321"/>
            <a:ext cx="8748464" cy="2139047"/>
          </a:xfrm>
          <a:prstGeom prst="rect">
            <a:avLst/>
          </a:prstGeom>
        </p:spPr>
        <p:txBody>
          <a:bodyPr wrap="square">
            <a:spAutoFit/>
          </a:bodyPr>
          <a:lstStyle/>
          <a:p>
            <a:pPr>
              <a:lnSpc>
                <a:spcPct val="150000"/>
              </a:lnSpc>
            </a:pPr>
            <a:r>
              <a:rPr lang="en-US" sz="1900" dirty="0" smtClean="0"/>
              <a:t>a</a:t>
            </a:r>
            <a:r>
              <a:rPr lang="en-US" sz="1900" baseline="-25000" dirty="0" smtClean="0"/>
              <a:t>1</a:t>
            </a:r>
            <a:r>
              <a:rPr lang="en-US" sz="1900" baseline="30000" dirty="0" smtClean="0"/>
              <a:t>(2) </a:t>
            </a:r>
            <a:r>
              <a:rPr lang="ru-RU" sz="1900" dirty="0" smtClean="0"/>
              <a:t>=</a:t>
            </a:r>
            <a:r>
              <a:rPr lang="en-US" sz="1900" dirty="0" smtClean="0"/>
              <a:t> g(z</a:t>
            </a:r>
            <a:r>
              <a:rPr lang="en-US" sz="1900" baseline="-25000" dirty="0" smtClean="0"/>
              <a:t>1</a:t>
            </a:r>
            <a:r>
              <a:rPr lang="en-US" sz="1900" baseline="30000" dirty="0" smtClean="0"/>
              <a:t>(2)</a:t>
            </a:r>
            <a:r>
              <a:rPr lang="en-US" sz="1900" dirty="0" smtClean="0"/>
              <a:t>) = g(</a:t>
            </a:r>
            <a:r>
              <a:rPr lang="el-GR" sz="1900" i="1" dirty="0" smtClean="0"/>
              <a:t>Θ</a:t>
            </a:r>
            <a:r>
              <a:rPr lang="en-US" sz="1900" i="1" baseline="-25000" dirty="0" smtClean="0"/>
              <a:t>10</a:t>
            </a:r>
            <a:r>
              <a:rPr lang="en-US" sz="1900" i="1" baseline="30000" dirty="0" smtClean="0"/>
              <a:t>(1)</a:t>
            </a:r>
            <a:r>
              <a:rPr lang="en-US" sz="1900" i="1" dirty="0" smtClean="0"/>
              <a:t>x</a:t>
            </a:r>
            <a:r>
              <a:rPr lang="en-US" sz="1900" i="1" baseline="-25000" dirty="0" smtClean="0"/>
              <a:t>0</a:t>
            </a:r>
            <a:r>
              <a:rPr lang="en-US" sz="1900" i="1" dirty="0" smtClean="0"/>
              <a:t> + </a:t>
            </a:r>
            <a:r>
              <a:rPr lang="el-GR" sz="1900" i="1" dirty="0" smtClean="0"/>
              <a:t>Θ</a:t>
            </a:r>
            <a:r>
              <a:rPr lang="en-US" sz="1900" i="1" baseline="-25000" dirty="0" smtClean="0"/>
              <a:t>11</a:t>
            </a:r>
            <a:r>
              <a:rPr lang="en-US" sz="1900" i="1" baseline="30000" dirty="0" smtClean="0"/>
              <a:t>(1)</a:t>
            </a:r>
            <a:r>
              <a:rPr lang="en-US" sz="1900" i="1" dirty="0" smtClean="0"/>
              <a:t>x</a:t>
            </a:r>
            <a:r>
              <a:rPr lang="en-US" sz="1900" i="1" baseline="-25000" dirty="0" smtClean="0"/>
              <a:t>1</a:t>
            </a:r>
            <a:r>
              <a:rPr lang="en-US" sz="1900" i="1" dirty="0" smtClean="0"/>
              <a:t> + </a:t>
            </a:r>
            <a:r>
              <a:rPr lang="el-GR" sz="1900" i="1" dirty="0" smtClean="0"/>
              <a:t>Θ</a:t>
            </a:r>
            <a:r>
              <a:rPr lang="en-US" sz="1900" i="1" baseline="-25000" dirty="0" smtClean="0"/>
              <a:t>12</a:t>
            </a:r>
            <a:r>
              <a:rPr lang="en-US" sz="1900" i="1" baseline="30000" dirty="0" smtClean="0"/>
              <a:t>(1)</a:t>
            </a:r>
            <a:r>
              <a:rPr lang="en-US" sz="1900" i="1" dirty="0" smtClean="0"/>
              <a:t>x</a:t>
            </a:r>
            <a:r>
              <a:rPr lang="en-US" sz="1900" i="1" baseline="-25000" dirty="0" smtClean="0"/>
              <a:t>2</a:t>
            </a:r>
            <a:r>
              <a:rPr lang="en-US" sz="1900" i="1" dirty="0" smtClean="0"/>
              <a:t> + </a:t>
            </a:r>
            <a:r>
              <a:rPr lang="el-GR" sz="1900" i="1" dirty="0" smtClean="0"/>
              <a:t>Θ</a:t>
            </a:r>
            <a:r>
              <a:rPr lang="en-US" sz="1900" i="1" baseline="-25000" dirty="0" smtClean="0"/>
              <a:t>13</a:t>
            </a:r>
            <a:r>
              <a:rPr lang="en-US" sz="1900" i="1" baseline="30000" dirty="0" smtClean="0"/>
              <a:t>(1)</a:t>
            </a:r>
            <a:r>
              <a:rPr lang="en-US" sz="1900" i="1" dirty="0" smtClean="0"/>
              <a:t>x</a:t>
            </a:r>
            <a:r>
              <a:rPr lang="en-US" sz="1900" i="1" baseline="-25000" dirty="0" smtClean="0"/>
              <a:t>3</a:t>
            </a:r>
            <a:r>
              <a:rPr lang="en-US" sz="1900" i="1" dirty="0" smtClean="0"/>
              <a:t> </a:t>
            </a:r>
            <a:r>
              <a:rPr lang="en-US" sz="1900" dirty="0" smtClean="0"/>
              <a:t>)</a:t>
            </a:r>
          </a:p>
          <a:p>
            <a:pPr>
              <a:lnSpc>
                <a:spcPct val="150000"/>
              </a:lnSpc>
            </a:pPr>
            <a:r>
              <a:rPr lang="en-US" sz="1900" dirty="0" smtClean="0"/>
              <a:t>a</a:t>
            </a:r>
            <a:r>
              <a:rPr lang="en-US" sz="1900" baseline="-25000" dirty="0" smtClean="0"/>
              <a:t>2</a:t>
            </a:r>
            <a:r>
              <a:rPr lang="en-US" sz="1900" baseline="30000" dirty="0" smtClean="0"/>
              <a:t>(2)</a:t>
            </a:r>
            <a:r>
              <a:rPr lang="ru-RU" sz="1900" baseline="30000" dirty="0" smtClean="0"/>
              <a:t> </a:t>
            </a:r>
            <a:r>
              <a:rPr lang="ru-RU" sz="1900" dirty="0" smtClean="0"/>
              <a:t>=</a:t>
            </a:r>
            <a:r>
              <a:rPr lang="en-US" sz="1900" dirty="0" smtClean="0"/>
              <a:t> g(z</a:t>
            </a:r>
            <a:r>
              <a:rPr lang="en-US" sz="1900" baseline="-25000" dirty="0" smtClean="0"/>
              <a:t>2</a:t>
            </a:r>
            <a:r>
              <a:rPr lang="en-US" sz="1900" baseline="30000" dirty="0" smtClean="0"/>
              <a:t>(2)</a:t>
            </a:r>
            <a:r>
              <a:rPr lang="en-US" sz="1900" dirty="0" smtClean="0"/>
              <a:t>) =</a:t>
            </a:r>
            <a:r>
              <a:rPr lang="ru-RU" sz="1900" dirty="0" smtClean="0"/>
              <a:t> </a:t>
            </a:r>
            <a:r>
              <a:rPr lang="en-US" sz="1900" dirty="0" smtClean="0"/>
              <a:t>g(</a:t>
            </a:r>
            <a:r>
              <a:rPr lang="el-GR" sz="1900" i="1" dirty="0" smtClean="0"/>
              <a:t>Θ</a:t>
            </a:r>
            <a:r>
              <a:rPr lang="en-US" sz="1900" i="1" baseline="-25000" dirty="0" smtClean="0"/>
              <a:t>20</a:t>
            </a:r>
            <a:r>
              <a:rPr lang="en-US" sz="1900" i="1" baseline="30000" dirty="0" smtClean="0"/>
              <a:t>(1)</a:t>
            </a:r>
            <a:r>
              <a:rPr lang="en-US" sz="1900" i="1" dirty="0" smtClean="0"/>
              <a:t>x</a:t>
            </a:r>
            <a:r>
              <a:rPr lang="en-US" sz="1900" i="1" baseline="-25000" dirty="0" smtClean="0"/>
              <a:t>0</a:t>
            </a:r>
            <a:r>
              <a:rPr lang="en-US" sz="1900" i="1" dirty="0" smtClean="0"/>
              <a:t> + </a:t>
            </a:r>
            <a:r>
              <a:rPr lang="el-GR" sz="1900" i="1" dirty="0" smtClean="0"/>
              <a:t>Θ</a:t>
            </a:r>
            <a:r>
              <a:rPr lang="en-US" sz="1900" i="1" baseline="-25000" dirty="0" smtClean="0"/>
              <a:t>21</a:t>
            </a:r>
            <a:r>
              <a:rPr lang="en-US" sz="1900" i="1" baseline="30000" dirty="0" smtClean="0"/>
              <a:t>(1)</a:t>
            </a:r>
            <a:r>
              <a:rPr lang="en-US" sz="1900" i="1" dirty="0" smtClean="0"/>
              <a:t>x</a:t>
            </a:r>
            <a:r>
              <a:rPr lang="en-US" sz="1900" i="1" baseline="-25000" dirty="0" smtClean="0"/>
              <a:t>1</a:t>
            </a:r>
            <a:r>
              <a:rPr lang="en-US" sz="1900" i="1" dirty="0" smtClean="0"/>
              <a:t> + </a:t>
            </a:r>
            <a:r>
              <a:rPr lang="el-GR" sz="1900" i="1" dirty="0" smtClean="0"/>
              <a:t>Θ</a:t>
            </a:r>
            <a:r>
              <a:rPr lang="en-US" sz="1900" i="1" baseline="-25000" dirty="0" smtClean="0"/>
              <a:t>22</a:t>
            </a:r>
            <a:r>
              <a:rPr lang="en-US" sz="1900" i="1" baseline="30000" dirty="0" smtClean="0"/>
              <a:t>(1)</a:t>
            </a:r>
            <a:r>
              <a:rPr lang="en-US" sz="1900" i="1" dirty="0" smtClean="0"/>
              <a:t>x</a:t>
            </a:r>
            <a:r>
              <a:rPr lang="en-US" sz="1900" i="1" baseline="-25000" dirty="0" smtClean="0"/>
              <a:t>2</a:t>
            </a:r>
            <a:r>
              <a:rPr lang="en-US" sz="1900" i="1" dirty="0" smtClean="0"/>
              <a:t> + </a:t>
            </a:r>
            <a:r>
              <a:rPr lang="el-GR" sz="1900" i="1" dirty="0" smtClean="0"/>
              <a:t>Θ</a:t>
            </a:r>
            <a:r>
              <a:rPr lang="en-US" sz="1900" i="1" baseline="-25000" dirty="0" smtClean="0"/>
              <a:t>23</a:t>
            </a:r>
            <a:r>
              <a:rPr lang="en-US" sz="1900" i="1" baseline="30000" dirty="0" smtClean="0"/>
              <a:t>(1)</a:t>
            </a:r>
            <a:r>
              <a:rPr lang="en-US" sz="1900" i="1" dirty="0" smtClean="0"/>
              <a:t>x</a:t>
            </a:r>
            <a:r>
              <a:rPr lang="en-US" sz="1900" i="1" baseline="-25000" dirty="0" smtClean="0"/>
              <a:t>3</a:t>
            </a:r>
            <a:r>
              <a:rPr lang="en-US" sz="1900" i="1" dirty="0" smtClean="0"/>
              <a:t> </a:t>
            </a:r>
            <a:r>
              <a:rPr lang="en-US" sz="1900" dirty="0" smtClean="0"/>
              <a:t>)</a:t>
            </a:r>
            <a:endParaRPr lang="ru-RU" sz="1900" dirty="0" smtClean="0"/>
          </a:p>
          <a:p>
            <a:pPr>
              <a:lnSpc>
                <a:spcPct val="150000"/>
              </a:lnSpc>
            </a:pPr>
            <a:r>
              <a:rPr lang="en-US" sz="1900" dirty="0" smtClean="0"/>
              <a:t>a</a:t>
            </a:r>
            <a:r>
              <a:rPr lang="en-US" sz="1900" baseline="-25000" dirty="0" smtClean="0"/>
              <a:t>3</a:t>
            </a:r>
            <a:r>
              <a:rPr lang="en-US" sz="1900" baseline="30000" dirty="0" smtClean="0"/>
              <a:t>(2)</a:t>
            </a:r>
            <a:r>
              <a:rPr lang="ru-RU" sz="1900" baseline="30000" dirty="0" smtClean="0"/>
              <a:t> </a:t>
            </a:r>
            <a:r>
              <a:rPr lang="ru-RU" sz="1900" dirty="0" smtClean="0"/>
              <a:t>= </a:t>
            </a:r>
            <a:r>
              <a:rPr lang="en-US" sz="1900" dirty="0" smtClean="0"/>
              <a:t>g(z</a:t>
            </a:r>
            <a:r>
              <a:rPr lang="en-US" sz="1900" baseline="-25000" dirty="0" smtClean="0"/>
              <a:t>3</a:t>
            </a:r>
            <a:r>
              <a:rPr lang="en-US" sz="1900" baseline="30000" dirty="0" smtClean="0"/>
              <a:t>(2)</a:t>
            </a:r>
            <a:r>
              <a:rPr lang="en-US" sz="1900" dirty="0" smtClean="0"/>
              <a:t>) = g(</a:t>
            </a:r>
            <a:r>
              <a:rPr lang="el-GR" sz="1900" i="1" dirty="0" smtClean="0"/>
              <a:t>Θ</a:t>
            </a:r>
            <a:r>
              <a:rPr lang="en-US" sz="1900" i="1" baseline="-25000" dirty="0" smtClean="0"/>
              <a:t>30</a:t>
            </a:r>
            <a:r>
              <a:rPr lang="en-US" sz="1900" i="1" baseline="30000" dirty="0" smtClean="0"/>
              <a:t>(1)</a:t>
            </a:r>
            <a:r>
              <a:rPr lang="en-US" sz="1900" i="1" dirty="0" smtClean="0"/>
              <a:t>x</a:t>
            </a:r>
            <a:r>
              <a:rPr lang="en-US" sz="1900" i="1" baseline="-25000" dirty="0" smtClean="0"/>
              <a:t>0</a:t>
            </a:r>
            <a:r>
              <a:rPr lang="en-US" sz="1900" i="1" dirty="0" smtClean="0"/>
              <a:t> + </a:t>
            </a:r>
            <a:r>
              <a:rPr lang="el-GR" sz="1900" i="1" dirty="0" smtClean="0"/>
              <a:t>Θ</a:t>
            </a:r>
            <a:r>
              <a:rPr lang="en-US" sz="1900" i="1" baseline="-25000" dirty="0" smtClean="0"/>
              <a:t>31</a:t>
            </a:r>
            <a:r>
              <a:rPr lang="en-US" sz="1900" i="1" baseline="30000" dirty="0" smtClean="0"/>
              <a:t>(1)</a:t>
            </a:r>
            <a:r>
              <a:rPr lang="en-US" sz="1900" i="1" dirty="0" smtClean="0"/>
              <a:t>x</a:t>
            </a:r>
            <a:r>
              <a:rPr lang="en-US" sz="1900" i="1" baseline="-25000" dirty="0" smtClean="0"/>
              <a:t>1</a:t>
            </a:r>
            <a:r>
              <a:rPr lang="en-US" sz="1900" i="1" dirty="0" smtClean="0"/>
              <a:t> + </a:t>
            </a:r>
            <a:r>
              <a:rPr lang="el-GR" sz="1900" i="1" dirty="0" smtClean="0"/>
              <a:t>Θ</a:t>
            </a:r>
            <a:r>
              <a:rPr lang="en-US" sz="1900" i="1" baseline="-25000" dirty="0" smtClean="0"/>
              <a:t>32</a:t>
            </a:r>
            <a:r>
              <a:rPr lang="en-US" sz="1900" i="1" baseline="30000" dirty="0" smtClean="0"/>
              <a:t>(1)</a:t>
            </a:r>
            <a:r>
              <a:rPr lang="en-US" sz="1900" i="1" dirty="0" smtClean="0"/>
              <a:t>x</a:t>
            </a:r>
            <a:r>
              <a:rPr lang="en-US" sz="1900" i="1" baseline="-25000" dirty="0" smtClean="0"/>
              <a:t>2</a:t>
            </a:r>
            <a:r>
              <a:rPr lang="en-US" sz="1900" i="1" dirty="0" smtClean="0"/>
              <a:t> + </a:t>
            </a:r>
            <a:r>
              <a:rPr lang="el-GR" sz="1900" i="1" dirty="0" smtClean="0"/>
              <a:t>Θ</a:t>
            </a:r>
            <a:r>
              <a:rPr lang="en-US" sz="1900" i="1" baseline="-25000" dirty="0" smtClean="0"/>
              <a:t>33</a:t>
            </a:r>
            <a:r>
              <a:rPr lang="en-US" sz="1900" i="1" baseline="30000" dirty="0" smtClean="0"/>
              <a:t>(1)</a:t>
            </a:r>
            <a:r>
              <a:rPr lang="en-US" sz="1900" i="1" dirty="0" smtClean="0"/>
              <a:t>x</a:t>
            </a:r>
            <a:r>
              <a:rPr lang="en-US" sz="1900" i="1" baseline="-25000" dirty="0" smtClean="0"/>
              <a:t>3</a:t>
            </a:r>
            <a:r>
              <a:rPr lang="en-US" sz="1900" i="1" dirty="0" smtClean="0"/>
              <a:t> </a:t>
            </a:r>
            <a:r>
              <a:rPr lang="en-US" sz="1900" dirty="0" smtClean="0"/>
              <a:t>)</a:t>
            </a:r>
            <a:endParaRPr lang="ru-RU" sz="1900" dirty="0" smtClean="0"/>
          </a:p>
          <a:p>
            <a:pPr>
              <a:lnSpc>
                <a:spcPct val="150000"/>
              </a:lnSpc>
            </a:pPr>
            <a:r>
              <a:rPr lang="en-US" sz="1900" i="1" dirty="0" smtClean="0"/>
              <a:t>h</a:t>
            </a:r>
            <a:r>
              <a:rPr lang="el-GR" sz="1900" i="1" baseline="-25000" dirty="0" smtClean="0"/>
              <a:t>θ</a:t>
            </a:r>
            <a:r>
              <a:rPr lang="en-US" sz="1900" i="1" dirty="0" smtClean="0"/>
              <a:t>(x) = </a:t>
            </a:r>
            <a:r>
              <a:rPr lang="en-US" sz="1900" dirty="0" smtClean="0"/>
              <a:t>a</a:t>
            </a:r>
            <a:r>
              <a:rPr lang="en-US" sz="1900" baseline="-25000" dirty="0" smtClean="0"/>
              <a:t>1</a:t>
            </a:r>
            <a:r>
              <a:rPr lang="en-US" sz="1900" baseline="30000" dirty="0" smtClean="0"/>
              <a:t>(3)</a:t>
            </a:r>
            <a:r>
              <a:rPr lang="ru-RU" sz="1900" baseline="30000" dirty="0" smtClean="0"/>
              <a:t> </a:t>
            </a:r>
            <a:r>
              <a:rPr lang="ru-RU" sz="1900" dirty="0" smtClean="0"/>
              <a:t>= </a:t>
            </a:r>
            <a:r>
              <a:rPr lang="en-US" sz="1900" dirty="0" smtClean="0"/>
              <a:t>g(</a:t>
            </a:r>
            <a:r>
              <a:rPr lang="el-GR" sz="1900" i="1" dirty="0" smtClean="0"/>
              <a:t>Θ</a:t>
            </a:r>
            <a:r>
              <a:rPr lang="en-US" sz="1900" i="1" baseline="-25000" dirty="0" smtClean="0"/>
              <a:t>10</a:t>
            </a:r>
            <a:r>
              <a:rPr lang="en-US" sz="1900" i="1" baseline="30000" dirty="0" smtClean="0"/>
              <a:t>(2)</a:t>
            </a:r>
            <a:r>
              <a:rPr lang="en-US" sz="1900" i="1" dirty="0" smtClean="0"/>
              <a:t>a</a:t>
            </a:r>
            <a:r>
              <a:rPr lang="en-US" sz="1900" i="1" baseline="-25000" dirty="0" smtClean="0"/>
              <a:t>0</a:t>
            </a:r>
            <a:r>
              <a:rPr lang="en-US" sz="1900" i="1" baseline="30000" dirty="0" smtClean="0"/>
              <a:t>(2)</a:t>
            </a:r>
            <a:r>
              <a:rPr lang="en-US" sz="1900" i="1" dirty="0" smtClean="0"/>
              <a:t> + </a:t>
            </a:r>
            <a:r>
              <a:rPr lang="el-GR" sz="1900" i="1" dirty="0" smtClean="0"/>
              <a:t>Θ</a:t>
            </a:r>
            <a:r>
              <a:rPr lang="en-US" sz="1900" i="1" baseline="-25000" dirty="0" smtClean="0"/>
              <a:t>11</a:t>
            </a:r>
            <a:r>
              <a:rPr lang="en-US" sz="1900" i="1" baseline="30000" dirty="0" smtClean="0"/>
              <a:t>(2)</a:t>
            </a:r>
            <a:r>
              <a:rPr lang="en-US" sz="1900" i="1" dirty="0" smtClean="0"/>
              <a:t>a</a:t>
            </a:r>
            <a:r>
              <a:rPr lang="en-US" sz="1900" i="1" baseline="-25000" dirty="0" smtClean="0"/>
              <a:t>1</a:t>
            </a:r>
            <a:r>
              <a:rPr lang="en-US" sz="1900" i="1" dirty="0" smtClean="0"/>
              <a:t> </a:t>
            </a:r>
            <a:r>
              <a:rPr lang="en-US" sz="1900" i="1" baseline="30000" dirty="0" smtClean="0"/>
              <a:t>(2)</a:t>
            </a:r>
            <a:r>
              <a:rPr lang="en-US" sz="1900" i="1" dirty="0" smtClean="0"/>
              <a:t>+ </a:t>
            </a:r>
            <a:r>
              <a:rPr lang="el-GR" sz="1900" i="1" dirty="0" smtClean="0"/>
              <a:t>Θ</a:t>
            </a:r>
            <a:r>
              <a:rPr lang="en-US" sz="1900" i="1" baseline="-25000" dirty="0" smtClean="0"/>
              <a:t>12</a:t>
            </a:r>
            <a:r>
              <a:rPr lang="en-US" sz="1900" i="1" baseline="30000" dirty="0" smtClean="0"/>
              <a:t>(2)</a:t>
            </a:r>
            <a:r>
              <a:rPr lang="en-US" sz="1900" i="1" dirty="0" smtClean="0"/>
              <a:t>a</a:t>
            </a:r>
            <a:r>
              <a:rPr lang="en-US" sz="1900" i="1" baseline="-25000" dirty="0" smtClean="0"/>
              <a:t>2</a:t>
            </a:r>
            <a:r>
              <a:rPr lang="en-US" sz="1900" i="1" baseline="30000" dirty="0" smtClean="0"/>
              <a:t>(2)</a:t>
            </a:r>
            <a:r>
              <a:rPr lang="en-US" sz="1900" i="1" dirty="0" smtClean="0"/>
              <a:t> + </a:t>
            </a:r>
            <a:r>
              <a:rPr lang="el-GR" sz="1900" i="1" dirty="0" smtClean="0"/>
              <a:t>Θ</a:t>
            </a:r>
            <a:r>
              <a:rPr lang="en-US" sz="1900" i="1" baseline="-25000" dirty="0" smtClean="0"/>
              <a:t>13</a:t>
            </a:r>
            <a:r>
              <a:rPr lang="en-US" sz="1900" i="1" baseline="30000" dirty="0" smtClean="0"/>
              <a:t>(2)</a:t>
            </a:r>
            <a:r>
              <a:rPr lang="en-US" sz="1900" i="1" dirty="0" smtClean="0"/>
              <a:t>a</a:t>
            </a:r>
            <a:r>
              <a:rPr lang="en-US" sz="1900" i="1" baseline="-25000" dirty="0" smtClean="0"/>
              <a:t>3</a:t>
            </a:r>
            <a:r>
              <a:rPr lang="en-US" sz="1900" i="1" dirty="0" smtClean="0"/>
              <a:t> </a:t>
            </a:r>
            <a:r>
              <a:rPr lang="en-US" sz="1900" i="1" baseline="30000" dirty="0" smtClean="0"/>
              <a:t>(2)</a:t>
            </a:r>
            <a:r>
              <a:rPr lang="en-US" sz="1900" dirty="0" smtClean="0"/>
              <a:t>)</a:t>
            </a:r>
            <a:endParaRPr lang="ru-RU" sz="1900" dirty="0" smtClean="0"/>
          </a:p>
          <a:p>
            <a:endParaRPr lang="ru-RU" sz="1900" dirty="0"/>
          </a:p>
        </p:txBody>
      </p:sp>
      <p:sp>
        <p:nvSpPr>
          <p:cNvPr id="60" name="TextBox 59"/>
          <p:cNvSpPr txBox="1"/>
          <p:nvPr/>
        </p:nvSpPr>
        <p:spPr>
          <a:xfrm>
            <a:off x="323528" y="404664"/>
            <a:ext cx="8555547" cy="58477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ru-RU" sz="3200" b="1" dirty="0" smtClean="0">
                <a:ln w="11430"/>
                <a:solidFill>
                  <a:srgbClr val="FF0066"/>
                </a:solidFill>
                <a:effectLst>
                  <a:outerShdw blurRad="50800" dist="39000" dir="5460000" algn="tl">
                    <a:srgbClr val="000000">
                      <a:alpha val="38000"/>
                    </a:srgbClr>
                  </a:outerShdw>
                </a:effectLst>
                <a:latin typeface="Comic Sans MS" pitchFamily="66" charset="0"/>
              </a:rPr>
              <a:t>Метод прямого распространения ошибки</a:t>
            </a:r>
          </a:p>
        </p:txBody>
      </p:sp>
      <p:sp>
        <p:nvSpPr>
          <p:cNvPr id="73" name="Прямоугольник 72"/>
          <p:cNvSpPr/>
          <p:nvPr/>
        </p:nvSpPr>
        <p:spPr>
          <a:xfrm>
            <a:off x="323528" y="5949280"/>
            <a:ext cx="8064896" cy="504056"/>
          </a:xfrm>
          <a:prstGeom prst="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vert="horz" anchor="b"/>
          <a:lstStyle/>
          <a:p>
            <a:fld id="{725C68B6-61C2-468F-89AB-4B9F7531AA68}" type="slidenum">
              <a:rPr lang="ru-RU" sz="1800" b="1" smtClean="0">
                <a:solidFill>
                  <a:schemeClr val="tx1">
                    <a:lumMod val="95000"/>
                    <a:lumOff val="5000"/>
                  </a:schemeClr>
                </a:solidFill>
              </a:rPr>
              <a:pPr/>
              <a:t>8</a:t>
            </a:fld>
            <a:endParaRPr lang="ru-RU" sz="1800" b="1">
              <a:solidFill>
                <a:schemeClr val="tx1">
                  <a:lumMod val="95000"/>
                  <a:lumOff val="5000"/>
                </a:schemeClr>
              </a:solidFill>
            </a:endParaRPr>
          </a:p>
        </p:txBody>
      </p:sp>
      <p:pic>
        <p:nvPicPr>
          <p:cNvPr id="3074" name="Picture 2"/>
          <p:cNvPicPr>
            <a:picLocks noChangeAspect="1" noChangeArrowheads="1"/>
          </p:cNvPicPr>
          <p:nvPr/>
        </p:nvPicPr>
        <p:blipFill>
          <a:blip r:embed="rId2" cstate="print"/>
          <a:srcRect/>
          <a:stretch>
            <a:fillRect/>
          </a:stretch>
        </p:blipFill>
        <p:spPr bwMode="auto">
          <a:xfrm>
            <a:off x="3786182" y="1214422"/>
            <a:ext cx="4933949" cy="399392"/>
          </a:xfrm>
          <a:prstGeom prst="rect">
            <a:avLst/>
          </a:prstGeom>
          <a:noFill/>
          <a:ln w="9525">
            <a:noFill/>
            <a:miter lim="800000"/>
            <a:headEnd/>
            <a:tailEnd/>
          </a:ln>
          <a:effectLst/>
        </p:spPr>
      </p:pic>
      <p:sp>
        <p:nvSpPr>
          <p:cNvPr id="4" name="TextBox 3"/>
          <p:cNvSpPr txBox="1"/>
          <p:nvPr/>
        </p:nvSpPr>
        <p:spPr>
          <a:xfrm>
            <a:off x="500034" y="1214422"/>
            <a:ext cx="2462534" cy="369332"/>
          </a:xfrm>
          <a:prstGeom prst="rect">
            <a:avLst/>
          </a:prstGeom>
          <a:noFill/>
        </p:spPr>
        <p:txBody>
          <a:bodyPr wrap="none" rtlCol="0">
            <a:spAutoFit/>
          </a:bodyPr>
          <a:lstStyle/>
          <a:p>
            <a:r>
              <a:rPr lang="ru-RU" dirty="0" smtClean="0">
                <a:latin typeface="Comic Sans MS" pitchFamily="66" charset="0"/>
              </a:rPr>
              <a:t>Обучающая выборка</a:t>
            </a:r>
            <a:endParaRPr lang="ru-RU" dirty="0">
              <a:latin typeface="Comic Sans MS" pitchFamily="66" charset="0"/>
            </a:endParaRPr>
          </a:p>
        </p:txBody>
      </p:sp>
      <p:pic>
        <p:nvPicPr>
          <p:cNvPr id="3075" name="Picture 3"/>
          <p:cNvPicPr>
            <a:picLocks noChangeAspect="1" noChangeArrowheads="1"/>
          </p:cNvPicPr>
          <p:nvPr/>
        </p:nvPicPr>
        <p:blipFill>
          <a:blip r:embed="rId3" cstate="print"/>
          <a:srcRect/>
          <a:stretch>
            <a:fillRect/>
          </a:stretch>
        </p:blipFill>
        <p:spPr bwMode="auto">
          <a:xfrm>
            <a:off x="4286248" y="1714488"/>
            <a:ext cx="1222736" cy="1214446"/>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cstate="print"/>
          <a:srcRect/>
          <a:stretch>
            <a:fillRect/>
          </a:stretch>
        </p:blipFill>
        <p:spPr bwMode="auto">
          <a:xfrm>
            <a:off x="5715008" y="2105804"/>
            <a:ext cx="1876424" cy="323064"/>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cstate="print"/>
          <a:srcRect/>
          <a:stretch>
            <a:fillRect/>
          </a:stretch>
        </p:blipFill>
        <p:spPr bwMode="auto">
          <a:xfrm>
            <a:off x="571472" y="3071810"/>
            <a:ext cx="2404019" cy="690562"/>
          </a:xfrm>
          <a:prstGeom prst="rect">
            <a:avLst/>
          </a:prstGeom>
          <a:noFill/>
          <a:ln w="9525">
            <a:noFill/>
            <a:miter lim="800000"/>
            <a:headEnd/>
            <a:tailEnd/>
          </a:ln>
          <a:effectLst/>
        </p:spPr>
      </p:pic>
      <p:sp>
        <p:nvSpPr>
          <p:cNvPr id="8" name="TextBox 7"/>
          <p:cNvSpPr txBox="1"/>
          <p:nvPr/>
        </p:nvSpPr>
        <p:spPr>
          <a:xfrm>
            <a:off x="3571868" y="3286124"/>
            <a:ext cx="2868093" cy="369332"/>
          </a:xfrm>
          <a:prstGeom prst="rect">
            <a:avLst/>
          </a:prstGeom>
          <a:noFill/>
        </p:spPr>
        <p:txBody>
          <a:bodyPr wrap="none" rtlCol="0">
            <a:spAutoFit/>
          </a:bodyPr>
          <a:lstStyle/>
          <a:p>
            <a:r>
              <a:rPr lang="ru-RU" dirty="0" err="1" smtClean="0">
                <a:latin typeface="Comic Sans MS" pitchFamily="66" charset="0"/>
              </a:rPr>
              <a:t>Логистическая</a:t>
            </a:r>
            <a:r>
              <a:rPr lang="ru-RU" dirty="0" smtClean="0">
                <a:latin typeface="Comic Sans MS" pitchFamily="66" charset="0"/>
              </a:rPr>
              <a:t> функция</a:t>
            </a:r>
            <a:endParaRPr lang="ru-RU" dirty="0">
              <a:latin typeface="Comic Sans MS" pitchFamily="66" charset="0"/>
            </a:endParaRPr>
          </a:p>
        </p:txBody>
      </p:sp>
      <p:sp>
        <p:nvSpPr>
          <p:cNvPr id="9" name="TextBox 8"/>
          <p:cNvSpPr txBox="1"/>
          <p:nvPr/>
        </p:nvSpPr>
        <p:spPr>
          <a:xfrm>
            <a:off x="500034" y="4572008"/>
            <a:ext cx="5295039" cy="369332"/>
          </a:xfrm>
          <a:prstGeom prst="rect">
            <a:avLst/>
          </a:prstGeom>
          <a:noFill/>
        </p:spPr>
        <p:txBody>
          <a:bodyPr wrap="none" rtlCol="0">
            <a:spAutoFit/>
          </a:bodyPr>
          <a:lstStyle/>
          <a:p>
            <a:r>
              <a:rPr lang="ru-RU" dirty="0" smtClean="0">
                <a:solidFill>
                  <a:srgbClr val="FF0000"/>
                </a:solidFill>
              </a:rPr>
              <a:t>Задача: выбрать оптимальные значения </a:t>
            </a:r>
            <a:r>
              <a:rPr lang="el-GR" i="1" dirty="0" smtClean="0">
                <a:solidFill>
                  <a:srgbClr val="FF0000"/>
                </a:solidFill>
              </a:rPr>
              <a:t>θ</a:t>
            </a:r>
            <a:endParaRPr lang="ru-RU" i="1" dirty="0">
              <a:solidFill>
                <a:srgbClr val="FF0000"/>
              </a:solidFill>
            </a:endParaRPr>
          </a:p>
        </p:txBody>
      </p:sp>
      <p:sp>
        <p:nvSpPr>
          <p:cNvPr id="10" name="TextBox 9"/>
          <p:cNvSpPr txBox="1"/>
          <p:nvPr/>
        </p:nvSpPr>
        <p:spPr>
          <a:xfrm>
            <a:off x="571472" y="357166"/>
            <a:ext cx="8281434" cy="52322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ru-RU" sz="2800" b="1" dirty="0" smtClean="0">
                <a:ln w="11430"/>
                <a:solidFill>
                  <a:srgbClr val="FF0066"/>
                </a:solidFill>
                <a:effectLst>
                  <a:outerShdw blurRad="50800" dist="39000" dir="5460000" algn="tl">
                    <a:srgbClr val="000000">
                      <a:alpha val="38000"/>
                    </a:srgbClr>
                  </a:outerShdw>
                </a:effectLst>
                <a:latin typeface="Comic Sans MS" pitchFamily="66" charset="0"/>
              </a:rPr>
              <a:t>Подбор параметров. </a:t>
            </a:r>
            <a:r>
              <a:rPr lang="ru-RU" sz="2800" b="1" dirty="0" err="1" smtClean="0">
                <a:ln w="11430"/>
                <a:solidFill>
                  <a:srgbClr val="FF0066"/>
                </a:solidFill>
                <a:effectLst>
                  <a:outerShdw blurRad="50800" dist="39000" dir="5460000" algn="tl">
                    <a:srgbClr val="000000">
                      <a:alpha val="38000"/>
                    </a:srgbClr>
                  </a:outerShdw>
                </a:effectLst>
                <a:latin typeface="Comic Sans MS" pitchFamily="66" charset="0"/>
              </a:rPr>
              <a:t>Логистическая</a:t>
            </a:r>
            <a:r>
              <a:rPr lang="ru-RU" sz="2800" b="1" dirty="0" smtClean="0">
                <a:ln w="11430"/>
                <a:solidFill>
                  <a:srgbClr val="FF0066"/>
                </a:solidFill>
                <a:effectLst>
                  <a:outerShdw blurRad="50800" dist="39000" dir="5460000" algn="tl">
                    <a:srgbClr val="000000">
                      <a:alpha val="38000"/>
                    </a:srgbClr>
                  </a:outerShdw>
                </a:effectLst>
                <a:latin typeface="Comic Sans MS" pitchFamily="66" charset="0"/>
              </a:rPr>
              <a:t> функция</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vert="horz" anchor="b"/>
          <a:lstStyle/>
          <a:p>
            <a:fld id="{725C68B6-61C2-468F-89AB-4B9F7531AA68}" type="slidenum">
              <a:rPr lang="ru-RU" sz="1800" b="1" smtClean="0">
                <a:solidFill>
                  <a:schemeClr val="tx1">
                    <a:lumMod val="95000"/>
                    <a:lumOff val="5000"/>
                  </a:schemeClr>
                </a:solidFill>
              </a:rPr>
              <a:pPr/>
              <a:t>9</a:t>
            </a:fld>
            <a:endParaRPr lang="ru-RU" sz="1800" b="1">
              <a:solidFill>
                <a:schemeClr val="tx1">
                  <a:lumMod val="95000"/>
                  <a:lumOff val="5000"/>
                </a:schemeClr>
              </a:solidFill>
            </a:endParaRPr>
          </a:p>
        </p:txBody>
      </p:sp>
      <p:pic>
        <p:nvPicPr>
          <p:cNvPr id="63490" name="Picture 2"/>
          <p:cNvPicPr>
            <a:picLocks noChangeAspect="1" noChangeArrowheads="1"/>
          </p:cNvPicPr>
          <p:nvPr/>
        </p:nvPicPr>
        <p:blipFill>
          <a:blip r:embed="rId2" cstate="print"/>
          <a:srcRect/>
          <a:stretch>
            <a:fillRect/>
          </a:stretch>
        </p:blipFill>
        <p:spPr bwMode="auto">
          <a:xfrm>
            <a:off x="642909" y="1214422"/>
            <a:ext cx="5476121" cy="846426"/>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srcRect/>
          <a:stretch>
            <a:fillRect/>
          </a:stretch>
        </p:blipFill>
        <p:spPr bwMode="auto">
          <a:xfrm>
            <a:off x="467544" y="3933056"/>
            <a:ext cx="8113737" cy="1585316"/>
          </a:xfrm>
          <a:prstGeom prst="rect">
            <a:avLst/>
          </a:prstGeom>
          <a:noFill/>
          <a:ln w="9525">
            <a:noFill/>
            <a:miter lim="800000"/>
            <a:headEnd/>
            <a:tailEnd/>
          </a:ln>
          <a:effectLst/>
        </p:spPr>
      </p:pic>
      <p:sp>
        <p:nvSpPr>
          <p:cNvPr id="14" name="Стрелка вниз 13"/>
          <p:cNvSpPr/>
          <p:nvPr/>
        </p:nvSpPr>
        <p:spPr>
          <a:xfrm>
            <a:off x="2143108" y="2357430"/>
            <a:ext cx="2143140" cy="785818"/>
          </a:xfrm>
          <a:prstGeom prst="downArrow">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571472" y="357166"/>
            <a:ext cx="8281434" cy="52322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ru-RU" sz="2800" b="1" dirty="0" smtClean="0">
                <a:ln w="11430"/>
                <a:solidFill>
                  <a:srgbClr val="FF0066"/>
                </a:solidFill>
                <a:effectLst>
                  <a:outerShdw blurRad="50800" dist="39000" dir="5460000" algn="tl">
                    <a:srgbClr val="000000">
                      <a:alpha val="38000"/>
                    </a:srgbClr>
                  </a:outerShdw>
                </a:effectLst>
                <a:latin typeface="Comic Sans MS" pitchFamily="66" charset="0"/>
              </a:rPr>
              <a:t>Подбор параметров. </a:t>
            </a:r>
            <a:r>
              <a:rPr lang="ru-RU" sz="2800" b="1" dirty="0" err="1" smtClean="0">
                <a:ln w="11430"/>
                <a:solidFill>
                  <a:srgbClr val="FF0066"/>
                </a:solidFill>
                <a:effectLst>
                  <a:outerShdw blurRad="50800" dist="39000" dir="5460000" algn="tl">
                    <a:srgbClr val="000000">
                      <a:alpha val="38000"/>
                    </a:srgbClr>
                  </a:outerShdw>
                </a:effectLst>
                <a:latin typeface="Comic Sans MS" pitchFamily="66" charset="0"/>
              </a:rPr>
              <a:t>Логистическая</a:t>
            </a:r>
            <a:r>
              <a:rPr lang="ru-RU" sz="2800" b="1" dirty="0" smtClean="0">
                <a:ln w="11430"/>
                <a:solidFill>
                  <a:srgbClr val="FF0066"/>
                </a:solidFill>
                <a:effectLst>
                  <a:outerShdw blurRad="50800" dist="39000" dir="5460000" algn="tl">
                    <a:srgbClr val="000000">
                      <a:alpha val="38000"/>
                    </a:srgbClr>
                  </a:outerShdw>
                </a:effectLst>
                <a:latin typeface="Comic Sans MS" pitchFamily="66" charset="0"/>
              </a:rPr>
              <a:t> функция</a:t>
            </a:r>
          </a:p>
        </p:txBody>
      </p:sp>
      <p:pic>
        <p:nvPicPr>
          <p:cNvPr id="17410" name="Picture 2" descr="http://www.factroom.ru/wp-content/uploads/2013/09/122-620x420.jpg"/>
          <p:cNvPicPr>
            <a:picLocks noChangeAspect="1" noChangeArrowheads="1"/>
          </p:cNvPicPr>
          <p:nvPr/>
        </p:nvPicPr>
        <p:blipFill>
          <a:blip r:embed="rId4" cstate="print"/>
          <a:srcRect/>
          <a:stretch>
            <a:fillRect/>
          </a:stretch>
        </p:blipFill>
        <p:spPr bwMode="auto">
          <a:xfrm>
            <a:off x="5652120" y="1988840"/>
            <a:ext cx="2880320" cy="1951185"/>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7012</TotalTime>
  <Words>1401</Words>
  <Application>Microsoft Office PowerPoint</Application>
  <PresentationFormat>Экран (4:3)</PresentationFormat>
  <Paragraphs>309</Paragraphs>
  <Slides>36</Slides>
  <Notes>13</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Аспект</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Администратор</dc:creator>
  <cp:lastModifiedBy>Pavel</cp:lastModifiedBy>
  <cp:revision>348</cp:revision>
  <dcterms:created xsi:type="dcterms:W3CDTF">2014-07-26T20:13:34Z</dcterms:created>
  <dcterms:modified xsi:type="dcterms:W3CDTF">2014-08-06T11:58:46Z</dcterms:modified>
</cp:coreProperties>
</file>