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9A6E4"/>
    <a:srgbClr val="FFDDDE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6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00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6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65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87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43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1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9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2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3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2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1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96EF-C45C-42AC-8E98-74B1DBAF0784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5E7AF2-164B-4BEF-928A-3DCD5615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4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habrahabr.ru/post/184574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аивный </a:t>
            </a:r>
            <a:r>
              <a:rPr lang="ru-RU" dirty="0"/>
              <a:t>байесовский классификатор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sz="2400" dirty="0" smtClean="0"/>
              <a:t>к.х.н</a:t>
            </a:r>
            <a:r>
              <a:rPr lang="ru-RU" sz="2400" dirty="0"/>
              <a:t>. Варламова Екатерина </a:t>
            </a:r>
            <a:r>
              <a:rPr lang="ru-RU" sz="2400" dirty="0" smtClean="0"/>
              <a:t>Владимировна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84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Наивный байесовский </a:t>
            </a:r>
            <a:r>
              <a:rPr lang="ru-RU" dirty="0" smtClean="0"/>
              <a:t>классификатор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052" y="2469680"/>
            <a:ext cx="4902559" cy="111064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Множество объектов </a:t>
            </a:r>
            <a:r>
              <a:rPr lang="ru-RU" i="1" dirty="0" smtClean="0">
                <a:solidFill>
                  <a:schemeClr val="tx1"/>
                </a:solidFill>
              </a:rPr>
              <a:t>D </a:t>
            </a:r>
            <a:r>
              <a:rPr lang="ru-RU" i="1" dirty="0">
                <a:solidFill>
                  <a:schemeClr val="tx1"/>
                </a:solidFill>
              </a:rPr>
              <a:t>= {</a:t>
            </a:r>
            <a:r>
              <a:rPr lang="ru-RU" i="1" dirty="0" smtClean="0">
                <a:solidFill>
                  <a:schemeClr val="tx1"/>
                </a:solidFill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</a:rPr>
              <a:t>1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>
                <a:solidFill>
                  <a:schemeClr val="tx1"/>
                </a:solidFill>
              </a:rPr>
              <a:t>d</a:t>
            </a:r>
            <a:r>
              <a:rPr lang="ru-RU" i="1" baseline="-25000" dirty="0">
                <a:solidFill>
                  <a:schemeClr val="tx1"/>
                </a:solidFill>
              </a:rPr>
              <a:t>2</a:t>
            </a:r>
            <a:r>
              <a:rPr lang="ru-RU" i="1" dirty="0">
                <a:solidFill>
                  <a:schemeClr val="tx1"/>
                </a:solidFill>
              </a:rPr>
              <a:t>, ..., </a:t>
            </a:r>
            <a:r>
              <a:rPr lang="ru-RU" i="1" dirty="0" err="1">
                <a:solidFill>
                  <a:schemeClr val="tx1"/>
                </a:solidFill>
              </a:rPr>
              <a:t>d</a:t>
            </a:r>
            <a:r>
              <a:rPr lang="ru-RU" i="1" baseline="-25000" dirty="0" err="1">
                <a:solidFill>
                  <a:schemeClr val="tx1"/>
                </a:solidFill>
              </a:rPr>
              <a:t>m</a:t>
            </a:r>
            <a:r>
              <a:rPr lang="ru-RU" i="1" dirty="0">
                <a:solidFill>
                  <a:schemeClr val="tx1"/>
                </a:solidFill>
              </a:rPr>
              <a:t>}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Признаки объектов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F = {f</a:t>
            </a:r>
            <a:r>
              <a:rPr lang="ru-RU" i="1" baseline="-25000" dirty="0">
                <a:solidFill>
                  <a:schemeClr val="tx1"/>
                </a:solidFill>
              </a:rPr>
              <a:t>1</a:t>
            </a:r>
            <a:r>
              <a:rPr lang="ru-RU" i="1" dirty="0">
                <a:solidFill>
                  <a:schemeClr val="tx1"/>
                </a:solidFill>
              </a:rPr>
              <a:t>, f</a:t>
            </a:r>
            <a:r>
              <a:rPr lang="ru-RU" i="1" baseline="-25000" dirty="0">
                <a:solidFill>
                  <a:schemeClr val="tx1"/>
                </a:solidFill>
              </a:rPr>
              <a:t>2</a:t>
            </a:r>
            <a:r>
              <a:rPr lang="ru-RU" i="1" dirty="0">
                <a:solidFill>
                  <a:schemeClr val="tx1"/>
                </a:solidFill>
              </a:rPr>
              <a:t>, ..., </a:t>
            </a:r>
            <a:r>
              <a:rPr lang="ru-RU" i="1" dirty="0" err="1">
                <a:solidFill>
                  <a:schemeClr val="tx1"/>
                </a:solidFill>
              </a:rPr>
              <a:t>f</a:t>
            </a:r>
            <a:r>
              <a:rPr lang="ru-RU" i="1" baseline="-25000" dirty="0" err="1">
                <a:solidFill>
                  <a:schemeClr val="tx1"/>
                </a:solidFill>
              </a:rPr>
              <a:t>q</a:t>
            </a:r>
            <a:r>
              <a:rPr lang="ru-RU" i="1" dirty="0" smtClean="0">
                <a:solidFill>
                  <a:schemeClr val="tx1"/>
                </a:solidFill>
              </a:rPr>
              <a:t>}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Множество </a:t>
            </a:r>
            <a:r>
              <a:rPr lang="ru-RU" dirty="0">
                <a:solidFill>
                  <a:schemeClr val="tx1"/>
                </a:solidFill>
              </a:rPr>
              <a:t>меток </a:t>
            </a:r>
            <a:r>
              <a:rPr lang="ru-RU" i="1" dirty="0">
                <a:solidFill>
                  <a:schemeClr val="tx1"/>
                </a:solidFill>
              </a:rPr>
              <a:t>C = {c</a:t>
            </a:r>
            <a:r>
              <a:rPr lang="ru-RU" i="1" baseline="-25000" dirty="0">
                <a:solidFill>
                  <a:schemeClr val="tx1"/>
                </a:solidFill>
              </a:rPr>
              <a:t>1</a:t>
            </a:r>
            <a:r>
              <a:rPr lang="ru-RU" i="1" dirty="0">
                <a:solidFill>
                  <a:schemeClr val="tx1"/>
                </a:solidFill>
              </a:rPr>
              <a:t>, c</a:t>
            </a:r>
            <a:r>
              <a:rPr lang="ru-RU" i="1" baseline="-25000" dirty="0">
                <a:solidFill>
                  <a:schemeClr val="tx1"/>
                </a:solidFill>
              </a:rPr>
              <a:t>2</a:t>
            </a:r>
            <a:r>
              <a:rPr lang="ru-RU" i="1" dirty="0">
                <a:solidFill>
                  <a:schemeClr val="tx1"/>
                </a:solidFill>
              </a:rPr>
              <a:t>, ..., </a:t>
            </a:r>
            <a:r>
              <a:rPr lang="ru-RU" i="1" dirty="0" err="1">
                <a:solidFill>
                  <a:schemeClr val="tx1"/>
                </a:solidFill>
              </a:rPr>
              <a:t>c</a:t>
            </a:r>
            <a:r>
              <a:rPr lang="ru-RU" i="1" baseline="-25000" dirty="0" err="1">
                <a:solidFill>
                  <a:schemeClr val="tx1"/>
                </a:solidFill>
              </a:rPr>
              <a:t>r</a:t>
            </a:r>
            <a:r>
              <a:rPr lang="ru-RU" i="1" dirty="0">
                <a:solidFill>
                  <a:schemeClr val="tx1"/>
                </a:solidFill>
              </a:rPr>
              <a:t>}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86" y="3862036"/>
            <a:ext cx="4403238" cy="25645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9210" y="1787858"/>
            <a:ext cx="480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0000FF"/>
                </a:solidFill>
                <a:effectLst/>
              </a:rPr>
              <a:t>Признаки не зависят друг от друга</a:t>
            </a:r>
            <a:endParaRPr lang="ru-RU" sz="2000" b="1" i="1" u="sng" dirty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72" y="3721179"/>
            <a:ext cx="5285865" cy="28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Размытие </a:t>
            </a:r>
            <a:r>
              <a:rPr lang="ru-RU" dirty="0"/>
              <a:t>по Лапласу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5286" y="3026063"/>
            <a:ext cx="5162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где 	z &gt;= 0 — коэффициент размытия, </a:t>
            </a:r>
          </a:p>
          <a:p>
            <a:r>
              <a:rPr lang="ru-RU" sz="2000" dirty="0" smtClean="0"/>
              <a:t> 	q — это количество параметров.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5" y="1678873"/>
            <a:ext cx="5750515" cy="985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2" y="3380006"/>
            <a:ext cx="4866068" cy="36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5" y="402091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Наивный байесовский </a:t>
            </a:r>
            <a:r>
              <a:rPr lang="ru-RU" dirty="0" smtClean="0"/>
              <a:t>классификатор для непрерывных параметров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35213" y="2036087"/>
                <a:ext cx="4925259" cy="848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13" y="2036087"/>
                <a:ext cx="4925259" cy="8485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90846" y="2300963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7198" y="3053247"/>
                <a:ext cx="768773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-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величина </a:t>
                </a:r>
                <a:r>
                  <a:rPr lang="ru-RU" sz="2000" dirty="0" smtClean="0"/>
                  <a:t>потери при отнесении </a:t>
                </a:r>
                <a:r>
                  <a:rPr lang="ru-RU" sz="2000" dirty="0" smtClean="0"/>
                  <a:t>объекта к неправильному классу,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ru-RU" sz="2000" dirty="0" smtClean="0"/>
                  <a:t> - плотность вероятности признака объекта. </a:t>
                </a:r>
                <a:endParaRPr lang="ru-RU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3053247"/>
                <a:ext cx="7687733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793" t="-4217" r="-555" b="-9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978834" y="4283854"/>
                <a:ext cx="3609237" cy="780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834" y="4283854"/>
                <a:ext cx="3609237" cy="7804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533399" y="5211637"/>
            <a:ext cx="75353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effectLst/>
              </a:rPr>
              <a:t>где </a:t>
            </a:r>
            <a:r>
              <a:rPr lang="ru-RU" sz="2000" b="0" i="1" dirty="0" smtClean="0">
                <a:effectLst/>
              </a:rPr>
              <a:t>m </a:t>
            </a:r>
            <a:r>
              <a:rPr lang="ru-RU" sz="2000" b="0" i="0" dirty="0" smtClean="0">
                <a:effectLst/>
              </a:rPr>
              <a:t>– количество элементов выборки </a:t>
            </a:r>
            <a:r>
              <a:rPr lang="en-US" sz="2000" i="1" dirty="0"/>
              <a:t>D</a:t>
            </a:r>
            <a:r>
              <a:rPr lang="ru-RU" sz="2000" b="0" i="1" dirty="0" smtClean="0">
                <a:effectLst/>
              </a:rPr>
              <a:t> ∋ </a:t>
            </a:r>
            <a:r>
              <a:rPr lang="en-US" sz="2000" b="0" i="1" dirty="0" smtClean="0">
                <a:effectLst/>
              </a:rPr>
              <a:t>d</a:t>
            </a:r>
            <a:r>
              <a:rPr lang="ru-RU" sz="2000" b="0" i="1" baseline="-25000" dirty="0" smtClean="0">
                <a:effectLst/>
              </a:rPr>
              <a:t>i</a:t>
            </a:r>
            <a:r>
              <a:rPr lang="ru-RU" sz="2000" b="0" i="0" dirty="0" smtClean="0">
                <a:effectLst/>
              </a:rPr>
              <a:t>, </a:t>
            </a:r>
            <a:endParaRPr lang="en-US" sz="2000" b="0" i="0" dirty="0" smtClean="0">
              <a:effectLst/>
            </a:endParaRPr>
          </a:p>
          <a:p>
            <a:r>
              <a:rPr lang="ru-RU" sz="2000" b="0" i="1" dirty="0" smtClean="0">
                <a:effectLst/>
              </a:rPr>
              <a:t>ρ </a:t>
            </a:r>
            <a:r>
              <a:rPr lang="ru-RU" sz="2000" b="0" i="0" dirty="0" smtClean="0">
                <a:effectLst/>
              </a:rPr>
              <a:t>– мера на </a:t>
            </a:r>
            <a:r>
              <a:rPr lang="en-US" sz="2000" b="0" i="1" dirty="0" smtClean="0">
                <a:effectLst/>
              </a:rPr>
              <a:t>D</a:t>
            </a:r>
            <a:r>
              <a:rPr lang="ru-RU" sz="2000" b="0" i="0" dirty="0" smtClean="0">
                <a:effectLst/>
              </a:rPr>
              <a:t>, </a:t>
            </a:r>
            <a:r>
              <a:rPr lang="ru-RU" sz="2000" b="0" i="1" dirty="0" smtClean="0">
                <a:effectLst/>
              </a:rPr>
              <a:t>h </a:t>
            </a:r>
            <a:r>
              <a:rPr lang="ru-RU" sz="2000" b="0" i="0" dirty="0" smtClean="0">
                <a:effectLst/>
              </a:rPr>
              <a:t>– окрестность </a:t>
            </a:r>
            <a:r>
              <a:rPr lang="en-US" sz="2000" b="0" i="1" dirty="0" smtClean="0">
                <a:effectLst/>
              </a:rPr>
              <a:t>d</a:t>
            </a:r>
            <a:r>
              <a:rPr lang="ru-RU" sz="2000" b="0" i="1" baseline="-25000" dirty="0" smtClean="0">
                <a:effectLst/>
              </a:rPr>
              <a:t>i</a:t>
            </a:r>
            <a:r>
              <a:rPr lang="ru-RU" sz="2000" b="0" i="0" dirty="0" smtClean="0">
                <a:effectLst/>
              </a:rPr>
              <a:t> (”ширина окна”), </a:t>
            </a:r>
            <a:endParaRPr lang="en-US" sz="2000" b="0" i="0" dirty="0" smtClean="0">
              <a:effectLst/>
            </a:endParaRPr>
          </a:p>
          <a:p>
            <a:r>
              <a:rPr lang="ru-RU" sz="2000" b="0" i="1" dirty="0" smtClean="0">
                <a:effectLst/>
              </a:rPr>
              <a:t>K </a:t>
            </a:r>
            <a:r>
              <a:rPr lang="ru-RU" sz="2000" b="0" i="0" dirty="0" smtClean="0">
                <a:effectLst/>
              </a:rPr>
              <a:t>– функция ядра, </a:t>
            </a:r>
            <a:r>
              <a:rPr lang="ru-RU" sz="2000" b="0" i="1" dirty="0" smtClean="0">
                <a:effectLst/>
              </a:rPr>
              <a:t>V </a:t>
            </a:r>
            <a:r>
              <a:rPr lang="ru-RU" sz="2000" b="0" i="0" dirty="0" smtClean="0">
                <a:effectLst/>
              </a:rPr>
              <a:t>(</a:t>
            </a:r>
            <a:r>
              <a:rPr lang="ru-RU" sz="2000" b="0" i="1" dirty="0" smtClean="0">
                <a:effectLst/>
              </a:rPr>
              <a:t>h</a:t>
            </a:r>
            <a:r>
              <a:rPr lang="ru-RU" sz="2000" b="0" i="0" dirty="0" smtClean="0">
                <a:effectLst/>
              </a:rPr>
              <a:t>) – нормирующий множитель.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02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Наивный байесовский классификатор для непрерывных параметров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882" y="3164406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/>
              <a:t>В качестве функции ядра используется ядро Епанечникова: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9609" y="3794541"/>
                <a:ext cx="183473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609" y="3794541"/>
                <a:ext cx="1834733" cy="5186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74720" y="3853788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,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353964" y="3884566"/>
                <a:ext cx="7972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964" y="3884566"/>
                <a:ext cx="79727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046080" y="2252947"/>
                <a:ext cx="3153106" cy="747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80" y="2252947"/>
                <a:ext cx="3153106" cy="7478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4672" y="4460801"/>
            <a:ext cx="623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/>
              <a:t>Для определения меры используется Евклидова метрика: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379609" y="5242517"/>
                <a:ext cx="2777363" cy="1169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609" y="5242517"/>
                <a:ext cx="2777363" cy="1169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1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реимущества </a:t>
            </a:r>
            <a:r>
              <a:rPr lang="ru-RU" dirty="0"/>
              <a:t>и недостатки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788731"/>
            <a:ext cx="6347714" cy="1727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Простота </a:t>
            </a:r>
            <a:r>
              <a:rPr lang="ru-RU" dirty="0"/>
              <a:t>реализации и низкие </a:t>
            </a:r>
            <a:r>
              <a:rPr lang="ru-RU" dirty="0" smtClean="0"/>
              <a:t>вычислительные затраты </a:t>
            </a:r>
            <a:r>
              <a:rPr lang="ru-RU" dirty="0"/>
              <a:t>при обучении и </a:t>
            </a:r>
            <a:r>
              <a:rPr lang="ru-RU" dirty="0" smtClean="0"/>
              <a:t>классификации;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тех редких случаях, когда признаки (</a:t>
            </a:r>
            <a:r>
              <a:rPr lang="ru-RU" dirty="0" smtClean="0"/>
              <a:t>почти</a:t>
            </a:r>
            <a:r>
              <a:rPr lang="ru-RU" dirty="0"/>
              <a:t>) независимы, наивный байесовский классификатор (почти) </a:t>
            </a:r>
            <a:r>
              <a:rPr lang="ru-RU" dirty="0" smtClean="0"/>
              <a:t>оптимален</a:t>
            </a:r>
            <a:r>
              <a:rPr lang="ru-RU" dirty="0"/>
              <a:t>;</a:t>
            </a:r>
            <a:endParaRPr lang="ru-RU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тносительная </a:t>
            </a:r>
            <a:r>
              <a:rPr lang="ru-RU" dirty="0"/>
              <a:t>простота </a:t>
            </a:r>
            <a:r>
              <a:rPr lang="ru-RU" dirty="0" smtClean="0"/>
              <a:t>интерпретации.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69713" y="1270000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Преимущества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8559" y="3503052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Недостатки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9598" y="4003354"/>
            <a:ext cx="6347714" cy="148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Низкое качество классификации. Он </a:t>
            </a:r>
            <a:r>
              <a:rPr lang="ru-RU" dirty="0" smtClean="0"/>
              <a:t>используется как </a:t>
            </a:r>
            <a:r>
              <a:rPr lang="ru-RU" dirty="0" smtClean="0"/>
              <a:t>эталон при экспериментальном сравнении алгоритмов;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Неспособность учитывать зависимость результата от сочетания признаков.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08559" y="5471891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Ограничения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598" y="5986703"/>
            <a:ext cx="6347714" cy="54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Пригоден для выборок с независимыми параметрами.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9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метода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Оценка надежности банка,</a:t>
            </a:r>
          </a:p>
          <a:p>
            <a:r>
              <a:rPr lang="ru-RU" sz="2000" b="1" dirty="0" smtClean="0"/>
              <a:t>Классификация </a:t>
            </a:r>
            <a:r>
              <a:rPr lang="ru-RU" sz="2000" b="1" dirty="0"/>
              <a:t>структурированной </a:t>
            </a:r>
            <a:r>
              <a:rPr lang="ru-RU" sz="2000" b="1" dirty="0" smtClean="0"/>
              <a:t>информации,</a:t>
            </a:r>
          </a:p>
          <a:p>
            <a:r>
              <a:rPr lang="ru-RU" sz="2000" b="1" dirty="0" smtClean="0"/>
              <a:t>Фильтрация спама,</a:t>
            </a:r>
          </a:p>
          <a:p>
            <a:r>
              <a:rPr lang="ru-RU" sz="2000" b="1" dirty="0" smtClean="0"/>
              <a:t>Классификация </a:t>
            </a:r>
            <a:r>
              <a:rPr lang="ru-RU" sz="2000" b="1" dirty="0" smtClean="0"/>
              <a:t>налогоплательщиков и заемщиков по группам риска,</a:t>
            </a:r>
          </a:p>
          <a:p>
            <a:r>
              <a:rPr lang="ru-RU" sz="2000" b="1" dirty="0" smtClean="0"/>
              <a:t>Оценка реализации продукции,</a:t>
            </a:r>
          </a:p>
          <a:p>
            <a:r>
              <a:rPr lang="ru-RU" sz="2000" b="1" dirty="0" smtClean="0"/>
              <a:t>Обнаружение корпоративного мошенничества.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355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Построение модели в </a:t>
            </a:r>
            <a:r>
              <a:rPr lang="en-US" b="1" dirty="0"/>
              <a:t>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753018"/>
            <a:ext cx="6808633" cy="2243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	Построение модели в </a:t>
            </a:r>
            <a:r>
              <a:rPr lang="en-US" sz="3200" dirty="0" smtClean="0"/>
              <a:t>R</a:t>
            </a:r>
            <a:r>
              <a:rPr lang="ru-RU" sz="3200" dirty="0" smtClean="0"/>
              <a:t> хорошо описано в следующем источнике:</a:t>
            </a: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http://habrahabr.ru/post/184574</a:t>
            </a:r>
            <a:r>
              <a:rPr lang="en-US" sz="3200" dirty="0" smtClean="0">
                <a:hlinkClick r:id="rId2"/>
              </a:rPr>
              <a:t>/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681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9567" y="734095"/>
            <a:ext cx="38683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</a:t>
            </a:r>
          </a:p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внимание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" y="1944109"/>
            <a:ext cx="6581104" cy="49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 про рак груди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1% женщин в возрасте 40 лет, участвовавших в регулярных обследованиях, имеют рак груди. 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80</a:t>
            </a:r>
            <a:r>
              <a:rPr lang="ru-RU" dirty="0"/>
              <a:t>% женщин с раком груди имеют положительный результат маммографии. 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9.6</a:t>
            </a:r>
            <a:r>
              <a:rPr lang="ru-RU" dirty="0"/>
              <a:t>% здоровых женщин также получают положительный результат (маммография, как любые измерения, не дает 100% результатов). 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Женщина-пациент </a:t>
            </a:r>
            <a:r>
              <a:rPr lang="ru-RU" dirty="0"/>
              <a:t>из этой возрастной группы получила положительный результат на регулярном обследовании. 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Какова </a:t>
            </a:r>
            <a:r>
              <a:rPr lang="ru-RU" dirty="0"/>
              <a:t>вероятность того, что она фактически больна раком груди?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390918" y="1828799"/>
            <a:ext cx="4520484" cy="38969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Только 15%(!) врачей отвечают правильно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384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задачи про рак груди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790163"/>
            <a:ext cx="6347714" cy="462351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100" b="1" dirty="0" smtClean="0"/>
              <a:t>Возьмем 10 000 женщин</a:t>
            </a:r>
            <a:r>
              <a:rPr lang="ru-RU" sz="21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100" dirty="0" smtClean="0"/>
              <a:t>	До маммографии женщин </a:t>
            </a:r>
            <a:r>
              <a:rPr lang="ru-RU" sz="2100" dirty="0"/>
              <a:t>можно разделить на </a:t>
            </a:r>
            <a:r>
              <a:rPr lang="ru-RU" sz="2100" dirty="0" smtClean="0"/>
              <a:t>2 </a:t>
            </a:r>
            <a:r>
              <a:rPr lang="ru-RU" sz="2100" dirty="0"/>
              <a:t>группы</a:t>
            </a:r>
            <a:r>
              <a:rPr lang="ru-RU" sz="2100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100" dirty="0" smtClean="0"/>
              <a:t>Группа </a:t>
            </a:r>
            <a:r>
              <a:rPr lang="ru-RU" sz="2100" dirty="0"/>
              <a:t>1:  100 женщин </a:t>
            </a:r>
            <a:r>
              <a:rPr lang="ru-RU" sz="2100" i="1" dirty="0"/>
              <a:t>больных </a:t>
            </a:r>
            <a:r>
              <a:rPr lang="ru-RU" sz="2100" dirty="0" smtClean="0"/>
              <a:t>раком груди.</a:t>
            </a:r>
            <a:endParaRPr lang="ru-RU" sz="21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100" dirty="0"/>
              <a:t>Группа 2:  9,900 женщин </a:t>
            </a:r>
            <a:r>
              <a:rPr lang="ru-RU" sz="2100" i="1" dirty="0"/>
              <a:t>не больных </a:t>
            </a:r>
            <a:r>
              <a:rPr lang="ru-RU" sz="2100" dirty="0" smtClean="0"/>
              <a:t>раком груди.</a:t>
            </a:r>
            <a:endParaRPr lang="ru-RU" sz="21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100" dirty="0" smtClean="0"/>
              <a:t>	После </a:t>
            </a:r>
            <a:r>
              <a:rPr lang="ru-RU" sz="2100" dirty="0"/>
              <a:t>маммографии женщин можно разделить </a:t>
            </a:r>
            <a:r>
              <a:rPr lang="ru-RU" sz="2100" dirty="0" smtClean="0"/>
              <a:t>на 4 </a:t>
            </a:r>
            <a:r>
              <a:rPr lang="ru-RU" sz="2100" dirty="0"/>
              <a:t>группы</a:t>
            </a:r>
            <a:r>
              <a:rPr lang="ru-RU" sz="2100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100" dirty="0" smtClean="0"/>
              <a:t>Группа </a:t>
            </a:r>
            <a:r>
              <a:rPr lang="ru-RU" sz="2100" dirty="0"/>
              <a:t>A:  80 женщин </a:t>
            </a:r>
            <a:r>
              <a:rPr lang="ru-RU" sz="2100" i="1" dirty="0"/>
              <a:t>больных </a:t>
            </a:r>
            <a:r>
              <a:rPr lang="ru-RU" sz="2100" dirty="0"/>
              <a:t>раком груди, и с </a:t>
            </a:r>
            <a:r>
              <a:rPr lang="ru-RU" sz="2100" i="1" dirty="0"/>
              <a:t>положительной </a:t>
            </a:r>
            <a:r>
              <a:rPr lang="ru-RU" sz="2100" dirty="0" err="1" smtClean="0"/>
              <a:t>маммограммой</a:t>
            </a:r>
            <a:r>
              <a:rPr lang="ru-RU" sz="21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100" dirty="0" smtClean="0"/>
              <a:t>Группа B:  20 женщин </a:t>
            </a:r>
            <a:r>
              <a:rPr lang="ru-RU" sz="2100" i="1" dirty="0" smtClean="0"/>
              <a:t>больных </a:t>
            </a:r>
            <a:r>
              <a:rPr lang="ru-RU" sz="2100" dirty="0" smtClean="0"/>
              <a:t>раком груди, и с </a:t>
            </a:r>
            <a:r>
              <a:rPr lang="ru-RU" sz="2100" i="1" dirty="0" smtClean="0"/>
              <a:t>отрицательной </a:t>
            </a:r>
            <a:r>
              <a:rPr lang="ru-RU" sz="2100" dirty="0" err="1" smtClean="0"/>
              <a:t>маммограммой</a:t>
            </a:r>
            <a:r>
              <a:rPr lang="ru-RU" sz="21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100" dirty="0" smtClean="0"/>
              <a:t>Группа </a:t>
            </a:r>
            <a:r>
              <a:rPr lang="ru-RU" sz="2100" dirty="0"/>
              <a:t>C:  950 женщин </a:t>
            </a:r>
            <a:r>
              <a:rPr lang="ru-RU" sz="2100" i="1" dirty="0"/>
              <a:t>не больных</a:t>
            </a:r>
            <a:r>
              <a:rPr lang="ru-RU" sz="2100" dirty="0"/>
              <a:t>  раком груди, и с </a:t>
            </a:r>
            <a:r>
              <a:rPr lang="ru-RU" sz="2100" i="1" dirty="0"/>
              <a:t>положительной </a:t>
            </a:r>
            <a:r>
              <a:rPr lang="ru-RU" sz="2100" dirty="0" err="1"/>
              <a:t>маммограммой</a:t>
            </a:r>
            <a:r>
              <a:rPr lang="ru-RU" sz="2100" dirty="0" smtClean="0"/>
              <a:t>.</a:t>
            </a:r>
            <a:endParaRPr lang="ru-RU" sz="21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2100" dirty="0"/>
              <a:t>Группа D:  8,950 женщин </a:t>
            </a:r>
            <a:r>
              <a:rPr lang="ru-RU" sz="2100" i="1" dirty="0"/>
              <a:t>не больных</a:t>
            </a:r>
            <a:r>
              <a:rPr lang="ru-RU" sz="2100" dirty="0"/>
              <a:t> раком груди, и с </a:t>
            </a:r>
            <a:r>
              <a:rPr lang="ru-RU" sz="2100" i="1" dirty="0"/>
              <a:t>отрицательной</a:t>
            </a:r>
            <a:r>
              <a:rPr lang="ru-RU" sz="2100" dirty="0"/>
              <a:t> </a:t>
            </a:r>
            <a:r>
              <a:rPr lang="ru-RU" sz="2100" dirty="0" err="1"/>
              <a:t>маммограммой</a:t>
            </a:r>
            <a:r>
              <a:rPr lang="ru-RU" sz="21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599" y="2160591"/>
            <a:ext cx="6347714" cy="335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Wingdings 3" charset="2"/>
              <a:buNone/>
            </a:pPr>
            <a:r>
              <a:rPr lang="ru-RU" smtClean="0"/>
              <a:t>Группа A:  80 женщин </a:t>
            </a:r>
            <a:r>
              <a:rPr lang="ru-RU" i="1" smtClean="0"/>
              <a:t>больных </a:t>
            </a:r>
            <a:r>
              <a:rPr lang="ru-RU" smtClean="0"/>
              <a:t>раком груди, и с </a:t>
            </a:r>
            <a:r>
              <a:rPr lang="ru-RU" i="1" smtClean="0"/>
              <a:t>положительной </a:t>
            </a:r>
            <a:r>
              <a:rPr lang="ru-RU" smtClean="0"/>
              <a:t>маммограммой.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Wingdings 3" charset="2"/>
              <a:buNone/>
            </a:pPr>
            <a:r>
              <a:rPr lang="ru-RU" smtClean="0"/>
              <a:t>Группа C:  950 женщин </a:t>
            </a:r>
            <a:r>
              <a:rPr lang="ru-RU" i="1" smtClean="0"/>
              <a:t>не больных</a:t>
            </a:r>
            <a:r>
              <a:rPr lang="ru-RU" smtClean="0"/>
              <a:t>  раком груди, и с </a:t>
            </a:r>
            <a:r>
              <a:rPr lang="ru-RU" i="1" smtClean="0"/>
              <a:t>положительной </a:t>
            </a:r>
            <a:r>
              <a:rPr lang="ru-RU" smtClean="0"/>
              <a:t>маммограммой.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Font typeface="Wingdings 3" charset="2"/>
              <a:buNone/>
            </a:pPr>
            <a:r>
              <a:rPr lang="ru-RU" smtClean="0"/>
              <a:t>Вероятность того, что женщина с положительной маммограммой фактически больна раком груди:</a:t>
            </a:r>
          </a:p>
          <a:p>
            <a:pPr marL="0" indent="0" algn="ctr">
              <a:buFont typeface="Wingdings 3" charset="2"/>
              <a:buNone/>
            </a:pPr>
            <a:r>
              <a:rPr lang="ru-RU" smtClean="0"/>
              <a:t>Д</a:t>
            </a:r>
            <a:r>
              <a:rPr lang="pt-BR" smtClean="0"/>
              <a:t>оля (A) в (A + C)</a:t>
            </a:r>
            <a:endParaRPr lang="ru-RU" smtClean="0"/>
          </a:p>
          <a:p>
            <a:pPr marL="0" indent="0" algn="ctr">
              <a:buFont typeface="Wingdings 3" charset="2"/>
              <a:buNone/>
            </a:pPr>
            <a:r>
              <a:rPr lang="pt-BR" smtClean="0"/>
              <a:t>80 / (80 + 950) = 80 / 1030 = 7.8%. 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184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Термины теоремы Байеса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2273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Исходная доля пациенток с раком груди называется в статистике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</a:rPr>
              <a:t>априорной вероятностью</a:t>
            </a:r>
            <a:r>
              <a:rPr lang="ru-RU" sz="2000" i="1" dirty="0"/>
              <a:t>.</a:t>
            </a:r>
            <a:r>
              <a:rPr lang="ru-RU" sz="2000" dirty="0"/>
              <a:t> 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Шанс</a:t>
            </a:r>
            <a:r>
              <a:rPr lang="ru-RU" sz="2000" dirty="0"/>
              <a:t>, что пациентка с раком груди получить положительную </a:t>
            </a:r>
            <a:r>
              <a:rPr lang="ru-RU" sz="2000" dirty="0" err="1"/>
              <a:t>маммограмму</a:t>
            </a:r>
            <a:r>
              <a:rPr lang="ru-RU" sz="2000" dirty="0"/>
              <a:t>, и шанс, что пациентка без рака получит положительную </a:t>
            </a:r>
            <a:r>
              <a:rPr lang="ru-RU" sz="2000" dirty="0" err="1"/>
              <a:t>маммограмму</a:t>
            </a:r>
            <a:r>
              <a:rPr lang="ru-RU" sz="2000" dirty="0"/>
              <a:t>, называются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</a:rPr>
              <a:t>условными вероятностями</a:t>
            </a:r>
            <a:r>
              <a:rPr lang="ru-RU" sz="2000" i="1" dirty="0"/>
              <a:t>.</a:t>
            </a:r>
            <a:r>
              <a:rPr lang="ru-RU" sz="2000" dirty="0"/>
              <a:t> 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  Результат - ожидаемая вероятность, что пациентка больна раком груди, если ее </a:t>
            </a:r>
            <a:r>
              <a:rPr lang="ru-RU" sz="2000" dirty="0" err="1"/>
              <a:t>маммограмма</a:t>
            </a:r>
            <a:r>
              <a:rPr lang="ru-RU" sz="2000" dirty="0"/>
              <a:t> положительна, - </a:t>
            </a:r>
            <a:r>
              <a:rPr lang="ru-RU" sz="2000" dirty="0" smtClean="0"/>
              <a:t>называется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</a:rPr>
              <a:t>апостериорной вероятностью</a:t>
            </a:r>
            <a:r>
              <a:rPr lang="ru-RU" sz="2000" i="1" dirty="0"/>
              <a:t>.</a:t>
            </a:r>
            <a:r>
              <a:rPr lang="ru-RU" sz="2000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22770" y="3154019"/>
            <a:ext cx="2028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Априорная информация</a:t>
            </a:r>
            <a:endParaRPr lang="ru-RU" sz="2000" b="1" i="1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452314" y="2160590"/>
            <a:ext cx="270456" cy="2694745"/>
          </a:xfrm>
          <a:prstGeom prst="rightBrace">
            <a:avLst>
              <a:gd name="adj1" fmla="val 8333"/>
              <a:gd name="adj2" fmla="val 5047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Обозначения теоремы </a:t>
            </a:r>
            <a:r>
              <a:rPr lang="ru-RU" dirty="0"/>
              <a:t>Байеса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97538"/>
              </p:ext>
            </p:extLst>
          </p:nvPr>
        </p:nvGraphicFramePr>
        <p:xfrm>
          <a:off x="4589170" y="2250741"/>
          <a:ext cx="4051790" cy="5869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227542"/>
                <a:gridCol w="824248"/>
              </a:tblGrid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p(положительный):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0.103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5050"/>
                    </a:solidFill>
                  </a:tcPr>
                </a:tc>
              </a:tr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p(~положительный):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0.897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217445"/>
              </p:ext>
            </p:extLst>
          </p:nvPr>
        </p:nvGraphicFramePr>
        <p:xfrm>
          <a:off x="286243" y="2245120"/>
          <a:ext cx="4051790" cy="5869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227542"/>
                <a:gridCol w="824248"/>
              </a:tblGrid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p(рак):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0.01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p(~рак):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0.99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289825"/>
              </p:ext>
            </p:extLst>
          </p:nvPr>
        </p:nvGraphicFramePr>
        <p:xfrm>
          <a:off x="300507" y="3074988"/>
          <a:ext cx="4051790" cy="117398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227542"/>
                <a:gridCol w="824248"/>
              </a:tblGrid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p(</a:t>
                      </a:r>
                      <a:r>
                        <a:rPr lang="ru-RU" sz="1800" dirty="0" err="1">
                          <a:effectLst/>
                        </a:rPr>
                        <a:t>положительный|рак</a:t>
                      </a:r>
                      <a:r>
                        <a:rPr lang="ru-RU" sz="1800" dirty="0">
                          <a:effectLst/>
                        </a:rPr>
                        <a:t>):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80.0% 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p(~</a:t>
                      </a:r>
                      <a:r>
                        <a:rPr lang="ru-RU" sz="1800" dirty="0" err="1">
                          <a:effectLst/>
                        </a:rPr>
                        <a:t>положительный|рак</a:t>
                      </a:r>
                      <a:r>
                        <a:rPr lang="ru-RU" sz="1800" dirty="0">
                          <a:effectLst/>
                        </a:rPr>
                        <a:t>):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20.0% 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p(положительный|~рак):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9.6% 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p(~положительный|~рак):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90.4%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50661"/>
              </p:ext>
            </p:extLst>
          </p:nvPr>
        </p:nvGraphicFramePr>
        <p:xfrm>
          <a:off x="2352922" y="4762120"/>
          <a:ext cx="4051790" cy="117398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227542"/>
                <a:gridCol w="824248"/>
              </a:tblGrid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p(</a:t>
                      </a:r>
                      <a:r>
                        <a:rPr lang="ru-RU" sz="1800" dirty="0" err="1">
                          <a:effectLst/>
                        </a:rPr>
                        <a:t>рак&amp;положительный</a:t>
                      </a:r>
                      <a:r>
                        <a:rPr lang="ru-RU" sz="1800" dirty="0">
                          <a:effectLst/>
                        </a:rPr>
                        <a:t>):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9A6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0.008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9A6E4"/>
                    </a:solidFill>
                  </a:tcPr>
                </a:tc>
              </a:tr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p(рак&amp;~положительный):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9A6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0.002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9A6E4"/>
                    </a:solidFill>
                  </a:tcPr>
                </a:tc>
              </a:tr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p(~</a:t>
                      </a:r>
                      <a:r>
                        <a:rPr lang="ru-RU" sz="1800" dirty="0" err="1">
                          <a:effectLst/>
                        </a:rPr>
                        <a:t>рак&amp;положительный</a:t>
                      </a:r>
                      <a:r>
                        <a:rPr lang="ru-RU" sz="1800" dirty="0">
                          <a:effectLst/>
                        </a:rPr>
                        <a:t>):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9A6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0.095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9A6E4"/>
                    </a:solidFill>
                  </a:tcPr>
                </a:tc>
              </a:tr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p(~рак&amp;~положительный):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9A6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0.895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9A6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57865"/>
              </p:ext>
            </p:extLst>
          </p:nvPr>
        </p:nvGraphicFramePr>
        <p:xfrm>
          <a:off x="4600666" y="3043610"/>
          <a:ext cx="4051790" cy="117398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227542"/>
                <a:gridCol w="824248"/>
              </a:tblGrid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p(</a:t>
                      </a:r>
                      <a:r>
                        <a:rPr lang="ru-RU" sz="1800" dirty="0" err="1">
                          <a:effectLst/>
                        </a:rPr>
                        <a:t>рак|положительный</a:t>
                      </a:r>
                      <a:r>
                        <a:rPr lang="ru-RU" sz="1800" dirty="0">
                          <a:effectLst/>
                        </a:rPr>
                        <a:t>):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DD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7.80%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DDDE"/>
                    </a:solidFill>
                  </a:tcPr>
                </a:tc>
              </a:tr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p(~</a:t>
                      </a:r>
                      <a:r>
                        <a:rPr lang="ru-RU" sz="1800" dirty="0" err="1">
                          <a:effectLst/>
                        </a:rPr>
                        <a:t>рак|положительный</a:t>
                      </a:r>
                      <a:r>
                        <a:rPr lang="ru-RU" sz="1800" dirty="0">
                          <a:effectLst/>
                        </a:rPr>
                        <a:t>):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DD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92.20%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DDDE"/>
                    </a:solidFill>
                  </a:tcPr>
                </a:tc>
              </a:tr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p(рак|~положительный):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DD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0.22%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DDDE"/>
                    </a:solidFill>
                  </a:tcPr>
                </a:tc>
              </a:tr>
              <a:tr h="19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p(~рак|~положительный):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DD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99.78%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DD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3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Теорема Байеса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0305" y="2705515"/>
            <a:ext cx="7942210" cy="327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  где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  		 — априорная вероятность гипотезы 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  		 — вероятность гипотезы 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 при наступлении 			события 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 (апостериорная вероятность);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  		 — вероятность наступления события 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 при истинности 	гипотезы 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 		  — полная вероятность наступления события 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P(A|B) = \frac{P(B | A)\, P(A)}{P(B)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" y="1930400"/>
            <a:ext cx="5080642" cy="116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(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0" y="3639472"/>
            <a:ext cx="782098" cy="3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(A|B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0" y="4141535"/>
            <a:ext cx="1155372" cy="3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(B|A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5" y="4840795"/>
            <a:ext cx="1173147" cy="3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(B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8" y="5602525"/>
            <a:ext cx="799873" cy="3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86503" y="2171764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Доказательство теоремы </a:t>
            </a:r>
            <a:r>
              <a:rPr lang="ru-RU" dirty="0"/>
              <a:t>Байеса</a:t>
            </a:r>
          </a:p>
        </p:txBody>
      </p:sp>
      <p:pic>
        <p:nvPicPr>
          <p:cNvPr id="3080" name="Picture 8" descr=" P(AB) = P(A|B)P(B) = P(B|A)P(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48" y="3342027"/>
            <a:ext cx="4725719" cy="29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P(A|B) = \frac{P(AB)}{P(B)} =  \frac{P(B | A)\, P(A)}{P(B)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48" y="4774664"/>
            <a:ext cx="422089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8337" y="2301946"/>
            <a:ext cx="6658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Вероятность совместного события  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AB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двояко выражается через условные вероятности</a:t>
            </a:r>
            <a:r>
              <a:rPr lang="en-US" altLang="ru-RU" sz="2000" dirty="0">
                <a:solidFill>
                  <a:srgbClr val="252525"/>
                </a:solidFill>
                <a:cs typeface="Arial" panose="020B0604020202020204" pitchFamily="34" charset="0"/>
              </a:rPr>
              <a:t>: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7848" y="4076711"/>
            <a:ext cx="1984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anose="020B0604020202020204" pitchFamily="34" charset="0"/>
              </a:rPr>
              <a:t>Следовательно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77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для тренировки 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Предположим, что в бочке находится множество маленьких пластиковых капсул. 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Некоторые </a:t>
            </a:r>
            <a:r>
              <a:rPr lang="ru-RU" sz="2000" dirty="0"/>
              <a:t>капсулы окрашены в красный цвет, некоторые - в синий. 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У </a:t>
            </a:r>
            <a:r>
              <a:rPr lang="ru-RU" sz="2000" dirty="0"/>
              <a:t>40% от всех капсул внутри жемчужина, 60% </a:t>
            </a:r>
            <a:r>
              <a:rPr lang="ru-RU" sz="2000" dirty="0" smtClean="0"/>
              <a:t>пусты.</a:t>
            </a:r>
            <a:endParaRPr 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синий цвет окрашены 30% капсул, содержащих жемчужины, и 10% пустых </a:t>
            </a:r>
            <a:r>
              <a:rPr lang="ru-RU" sz="2000" dirty="0" smtClean="0"/>
              <a:t>капсул.</a:t>
            </a:r>
            <a:endParaRPr 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Какова </a:t>
            </a:r>
            <a:r>
              <a:rPr lang="ru-RU" sz="2000" dirty="0"/>
              <a:t>вероятность, что синяя капсула содержит жемчужину? </a:t>
            </a:r>
          </a:p>
        </p:txBody>
      </p:sp>
    </p:spTree>
    <p:extLst>
      <p:ext uri="{BB962C8B-B14F-4D97-AF65-F5344CB8AC3E}">
        <p14:creationId xmlns:p14="http://schemas.microsoft.com/office/powerpoint/2010/main" val="23177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еще одна задачка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 Вас есть большой контейнер, содержащий кучу пластиковых капсул. 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Некоторые </a:t>
            </a:r>
            <a:r>
              <a:rPr lang="ru-RU" dirty="0"/>
              <a:t>из них содержат жемчужины, остальные пусты.  Некоторые капсулы окрашены в синий цвет, остальные в красный. 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Предположим</a:t>
            </a:r>
            <a:r>
              <a:rPr lang="ru-RU" dirty="0"/>
              <a:t>, что 40% капсул синие,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5/13 </a:t>
            </a:r>
            <a:r>
              <a:rPr lang="ru-RU" dirty="0"/>
              <a:t>от капсул, содержащих жемчужины, синие,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 </a:t>
            </a:r>
            <a:r>
              <a:rPr lang="ru-RU" dirty="0"/>
              <a:t>20% капсул одновременно пустые и красные.  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Какова </a:t>
            </a:r>
            <a:r>
              <a:rPr lang="ru-RU" dirty="0"/>
              <a:t>вероятность, что синяя капсула содержит жемчужину?</a:t>
            </a:r>
          </a:p>
        </p:txBody>
      </p:sp>
    </p:spTree>
    <p:extLst>
      <p:ext uri="{BB962C8B-B14F-4D97-AF65-F5344CB8AC3E}">
        <p14:creationId xmlns:p14="http://schemas.microsoft.com/office/powerpoint/2010/main" val="7055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566</TotalTime>
  <Words>377</Words>
  <Application>Microsoft Office PowerPoint</Application>
  <PresentationFormat>Экран (4:3)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Trebuchet MS</vt:lpstr>
      <vt:lpstr>Wingdings</vt:lpstr>
      <vt:lpstr>Wingdings 3</vt:lpstr>
      <vt:lpstr>Грань</vt:lpstr>
      <vt:lpstr>Наивный байесовский классификатор</vt:lpstr>
      <vt:lpstr>Задача про рак груди</vt:lpstr>
      <vt:lpstr>Решение задачи про рак груди</vt:lpstr>
      <vt:lpstr>Термины теоремы Байеса</vt:lpstr>
      <vt:lpstr>Обозначения теоремы Байеса</vt:lpstr>
      <vt:lpstr>Теорема Байеса</vt:lpstr>
      <vt:lpstr>Доказательство теоремы Байеса</vt:lpstr>
      <vt:lpstr>Задача для тренировки ума</vt:lpstr>
      <vt:lpstr>И еще одна задачка</vt:lpstr>
      <vt:lpstr>Наивный байесовский классификатор</vt:lpstr>
      <vt:lpstr>Размытие по Лапласу</vt:lpstr>
      <vt:lpstr>Наивный байесовский классификатор для непрерывных параметров</vt:lpstr>
      <vt:lpstr>Наивный байесовский классификатор для непрерывных параметров</vt:lpstr>
      <vt:lpstr>Преимущества и недостатки</vt:lpstr>
      <vt:lpstr>Применение метода</vt:lpstr>
      <vt:lpstr>Построение модели в R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Katechko</dc:creator>
  <cp:lastModifiedBy>Katechko</cp:lastModifiedBy>
  <cp:revision>27</cp:revision>
  <dcterms:created xsi:type="dcterms:W3CDTF">2014-07-29T08:32:27Z</dcterms:created>
  <dcterms:modified xsi:type="dcterms:W3CDTF">2014-07-30T14:46:09Z</dcterms:modified>
</cp:coreProperties>
</file>