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5"/>
  </p:notesMasterIdLst>
  <p:sldIdLst>
    <p:sldId id="256" r:id="rId2"/>
    <p:sldId id="259" r:id="rId3"/>
    <p:sldId id="267" r:id="rId4"/>
    <p:sldId id="260" r:id="rId5"/>
    <p:sldId id="257" r:id="rId6"/>
    <p:sldId id="263" r:id="rId7"/>
    <p:sldId id="268" r:id="rId8"/>
    <p:sldId id="258" r:id="rId9"/>
    <p:sldId id="269" r:id="rId10"/>
    <p:sldId id="261" r:id="rId11"/>
    <p:sldId id="262" r:id="rId12"/>
    <p:sldId id="274" r:id="rId13"/>
    <p:sldId id="275" r:id="rId14"/>
    <p:sldId id="276" r:id="rId15"/>
    <p:sldId id="277" r:id="rId16"/>
    <p:sldId id="278" r:id="rId17"/>
    <p:sldId id="264" r:id="rId18"/>
    <p:sldId id="265" r:id="rId19"/>
    <p:sldId id="266" r:id="rId20"/>
    <p:sldId id="271" r:id="rId21"/>
    <p:sldId id="270" r:id="rId22"/>
    <p:sldId id="27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chko" initials="K" lastIdx="1" clrIdx="0">
    <p:extLst>
      <p:ext uri="{19B8F6BF-5375-455C-9EA6-DF929625EA0E}">
        <p15:presenceInfo xmlns:p15="http://schemas.microsoft.com/office/powerpoint/2012/main" xmlns="" userId="Katech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0305" autoAdjust="0"/>
  </p:normalViewPr>
  <p:slideViewPr>
    <p:cSldViewPr snapToGrid="0">
      <p:cViewPr varScale="1">
        <p:scale>
          <a:sx n="63" d="100"/>
          <a:sy n="63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Test set</a:t>
            </a:r>
            <a:endParaRPr lang="ru-RU"/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Лист1!$A$7</c:f>
              <c:strCache>
                <c:ptCount val="1"/>
                <c:pt idx="0">
                  <c:v>RMSE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1"/>
          </c:dPt>
          <c:cat>
            <c:strRef>
              <c:f>Лист1!$B$6:$F$6</c:f>
              <c:strCache>
                <c:ptCount val="5"/>
                <c:pt idx="0">
                  <c:v>GBM</c:v>
                </c:pt>
                <c:pt idx="1">
                  <c:v>kNN</c:v>
                </c:pt>
                <c:pt idx="2">
                  <c:v>PLS</c:v>
                </c:pt>
                <c:pt idx="3">
                  <c:v>RF</c:v>
                </c:pt>
                <c:pt idx="4">
                  <c:v>SVM</c:v>
                </c:pt>
              </c:strCache>
            </c:str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0.84400000000000008</c:v>
                </c:pt>
                <c:pt idx="1">
                  <c:v>1.3420000000000001</c:v>
                </c:pt>
                <c:pt idx="2">
                  <c:v>1.234</c:v>
                </c:pt>
                <c:pt idx="3">
                  <c:v>0.82800000000000007</c:v>
                </c:pt>
                <c:pt idx="4">
                  <c:v>0.96900000000000008</c:v>
                </c:pt>
              </c:numCache>
            </c:numRef>
          </c:val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R2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1"/>
          </c:dPt>
          <c:cat>
            <c:strRef>
              <c:f>Лист1!$B$6:$F$6</c:f>
              <c:strCache>
                <c:ptCount val="5"/>
                <c:pt idx="0">
                  <c:v>GBM</c:v>
                </c:pt>
                <c:pt idx="1">
                  <c:v>kNN</c:v>
                </c:pt>
                <c:pt idx="2">
                  <c:v>PLS</c:v>
                </c:pt>
                <c:pt idx="3">
                  <c:v>RF</c:v>
                </c:pt>
                <c:pt idx="4">
                  <c:v>SVM</c:v>
                </c:pt>
              </c:strCache>
            </c:strRef>
          </c:cat>
          <c:val>
            <c:numRef>
              <c:f>Лист1!$B$8:$F$8</c:f>
              <c:numCache>
                <c:formatCode>General</c:formatCode>
                <c:ptCount val="5"/>
                <c:pt idx="0">
                  <c:v>0.68500000000000016</c:v>
                </c:pt>
                <c:pt idx="1">
                  <c:v>0.53</c:v>
                </c:pt>
                <c:pt idx="2">
                  <c:v>0.6170000000000001</c:v>
                </c:pt>
                <c:pt idx="3">
                  <c:v>0.70200000000000007</c:v>
                </c:pt>
                <c:pt idx="4">
                  <c:v>0.6110000000000001</c:v>
                </c:pt>
              </c:numCache>
            </c:numRef>
          </c:val>
        </c:ser>
        <c:dLbls/>
        <c:gapDepth val="0"/>
        <c:shape val="box"/>
        <c:axId val="229081088"/>
        <c:axId val="229082624"/>
        <c:axId val="0"/>
      </c:bar3DChart>
      <c:catAx>
        <c:axId val="229081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082624"/>
        <c:crosses val="autoZero"/>
        <c:auto val="1"/>
        <c:lblAlgn val="ctr"/>
        <c:lblOffset val="100"/>
      </c:catAx>
      <c:valAx>
        <c:axId val="229082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08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Cross-validation</a:t>
            </a:r>
            <a:endParaRPr lang="ru-RU"/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RMSE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1"/>
          </c:dPt>
          <c:cat>
            <c:strRef>
              <c:f>Лист1!$B$1:$F$1</c:f>
              <c:strCache>
                <c:ptCount val="5"/>
                <c:pt idx="0">
                  <c:v>GBM</c:v>
                </c:pt>
                <c:pt idx="1">
                  <c:v>kNN</c:v>
                </c:pt>
                <c:pt idx="2">
                  <c:v>PLS</c:v>
                </c:pt>
                <c:pt idx="3">
                  <c:v>RF</c:v>
                </c:pt>
                <c:pt idx="4">
                  <c:v>SVM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0.69699999999999995</c:v>
                </c:pt>
                <c:pt idx="1">
                  <c:v>1.1399999999999997</c:v>
                </c:pt>
                <c:pt idx="2">
                  <c:v>0.8660000000000001</c:v>
                </c:pt>
                <c:pt idx="3">
                  <c:v>0.71900000000000008</c:v>
                </c:pt>
                <c:pt idx="4">
                  <c:v>0.7380000000000001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R2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1"/>
          </c:dPt>
          <c:cat>
            <c:strRef>
              <c:f>Лист1!$B$1:$F$1</c:f>
              <c:strCache>
                <c:ptCount val="5"/>
                <c:pt idx="0">
                  <c:v>GBM</c:v>
                </c:pt>
                <c:pt idx="1">
                  <c:v>kNN</c:v>
                </c:pt>
                <c:pt idx="2">
                  <c:v>PLS</c:v>
                </c:pt>
                <c:pt idx="3">
                  <c:v>RF</c:v>
                </c:pt>
                <c:pt idx="4">
                  <c:v>SVM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0.89600000000000002</c:v>
                </c:pt>
                <c:pt idx="1">
                  <c:v>0.7340000000000001</c:v>
                </c:pt>
                <c:pt idx="2">
                  <c:v>0.84100000000000008</c:v>
                </c:pt>
                <c:pt idx="3">
                  <c:v>0.89300000000000002</c:v>
                </c:pt>
                <c:pt idx="4">
                  <c:v>0.88400000000000001</c:v>
                </c:pt>
              </c:numCache>
            </c:numRef>
          </c:val>
        </c:ser>
        <c:dLbls/>
        <c:gapDepth val="0"/>
        <c:shape val="box"/>
        <c:axId val="228989952"/>
        <c:axId val="229008128"/>
        <c:axId val="0"/>
      </c:bar3DChart>
      <c:catAx>
        <c:axId val="228989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008128"/>
        <c:crosses val="autoZero"/>
        <c:auto val="1"/>
        <c:lblAlgn val="ctr"/>
        <c:lblOffset val="100"/>
      </c:catAx>
      <c:valAx>
        <c:axId val="229008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9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Cross-validation</a:t>
            </a:r>
            <a:endParaRPr lang="ru-RU"/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Accuracy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strRef>
              <c:f>Лист2!$A$2:$A$4</c:f>
              <c:strCache>
                <c:ptCount val="3"/>
                <c:pt idx="0">
                  <c:v>kNN</c:v>
                </c:pt>
                <c:pt idx="1">
                  <c:v>RF</c:v>
                </c:pt>
                <c:pt idx="2">
                  <c:v>SVM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0.69000000000000006</c:v>
                </c:pt>
                <c:pt idx="1">
                  <c:v>0.7400000000000001</c:v>
                </c:pt>
                <c:pt idx="2">
                  <c:v>0.76000000000000012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Kappa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strRef>
              <c:f>Лист2!$A$2:$A$4</c:f>
              <c:strCache>
                <c:ptCount val="3"/>
                <c:pt idx="0">
                  <c:v>kNN</c:v>
                </c:pt>
                <c:pt idx="1">
                  <c:v>RF</c:v>
                </c:pt>
                <c:pt idx="2">
                  <c:v>SVM</c:v>
                </c:pt>
              </c:strCache>
            </c:strRef>
          </c:cat>
          <c:val>
            <c:numRef>
              <c:f>Лист2!$C$2:$C$4</c:f>
              <c:numCache>
                <c:formatCode>General</c:formatCode>
                <c:ptCount val="3"/>
                <c:pt idx="0">
                  <c:v>0.38000000000000006</c:v>
                </c:pt>
                <c:pt idx="1">
                  <c:v>0.48000000000000004</c:v>
                </c:pt>
                <c:pt idx="2">
                  <c:v>0.53</c:v>
                </c:pt>
              </c:numCache>
            </c:numRef>
          </c:val>
        </c:ser>
        <c:dLbls/>
        <c:gapDepth val="0"/>
        <c:shape val="box"/>
        <c:axId val="227376128"/>
        <c:axId val="227386112"/>
        <c:axId val="0"/>
      </c:bar3DChart>
      <c:catAx>
        <c:axId val="227376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86112"/>
        <c:crosses val="autoZero"/>
        <c:auto val="1"/>
        <c:lblAlgn val="ctr"/>
        <c:lblOffset val="100"/>
      </c:catAx>
      <c:valAx>
        <c:axId val="227386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7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Test Set:Accuracy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Лист2!$F$1</c:f>
              <c:strCache>
                <c:ptCount val="1"/>
                <c:pt idx="0">
                  <c:v>Accuracy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strRef>
              <c:f>Лист2!$E$2:$E$4</c:f>
              <c:strCache>
                <c:ptCount val="3"/>
                <c:pt idx="0">
                  <c:v>kNN</c:v>
                </c:pt>
                <c:pt idx="1">
                  <c:v>RF</c:v>
                </c:pt>
                <c:pt idx="2">
                  <c:v>SVM</c:v>
                </c:pt>
              </c:strCache>
            </c:strRef>
          </c:cat>
          <c:val>
            <c:numRef>
              <c:f>Лист2!$F$2:$F$4</c:f>
              <c:numCache>
                <c:formatCode>General</c:formatCode>
                <c:ptCount val="3"/>
                <c:pt idx="0">
                  <c:v>0.68</c:v>
                </c:pt>
                <c:pt idx="1">
                  <c:v>0.7400000000000001</c:v>
                </c:pt>
                <c:pt idx="2">
                  <c:v>0.7400000000000001</c:v>
                </c:pt>
              </c:numCache>
            </c:numRef>
          </c:val>
        </c:ser>
        <c:dLbls/>
        <c:gapDepth val="0"/>
        <c:shape val="box"/>
        <c:axId val="229041280"/>
        <c:axId val="229042816"/>
        <c:axId val="0"/>
      </c:bar3DChart>
      <c:catAx>
        <c:axId val="229041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042816"/>
        <c:crosses val="autoZero"/>
        <c:auto val="1"/>
        <c:lblAlgn val="ctr"/>
        <c:lblOffset val="100"/>
      </c:catAx>
      <c:valAx>
        <c:axId val="229042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04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7-11T16:07:23.485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0A9C-A185-4A6F-AF56-9EEB9796A5B3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8FE9-4186-497F-B3B4-B3B2AD284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02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372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56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56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77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97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27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54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76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86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8FE9-4186-497F-B3B4-B3B2AD2843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67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D278599-642A-4529-B53B-8F15D4C29B1A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40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714-18AA-4521-B5C0-8F4A28F96DB4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0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BE0DE71-4C03-4E39-BC1D-20B3EBDE781D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82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3459D4-00D2-46E5-A82B-4CC37585BEFA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7138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3816E32-3E23-47D0-B71D-0F7A973C0427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40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A4A-7A3D-40E5-A129-9365AE8F609F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436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8573-F02C-4C7E-B43D-FC840E5971A6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19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976-B9A2-4DBF-9BCA-E5B3636C1696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334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94DB05C-D308-44A8-ADBB-319688517DBF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0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E41-1465-44AF-A240-FD0CE7E6A6F6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89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01A046-9D2E-4803-838B-833BFC9151B3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82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EF1-A456-4433-BA91-BD8D701DB106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8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20A-FBB0-4A13-9767-C08961D17C45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50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C003-2AFF-43D8-A66A-794AE30CACA8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81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AE3B-9319-4466-9549-7298AFD33BBE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E072-1F8B-4AA5-8372-033247119BF5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6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DEF9-AA96-44CA-AE30-E4D307568192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70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D4B7-402F-4C3B-9C07-86BB8785D6AC}" type="datetime1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CE365-F489-4000-86CD-FF0FA7A8A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043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7" y="1938636"/>
            <a:ext cx="8672513" cy="9233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Метод 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k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-ближайших соседей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7" y="3719502"/>
            <a:ext cx="8672514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FF0000"/>
                </a:solidFill>
              </a:rPr>
              <a:t>к</a:t>
            </a:r>
            <a:r>
              <a:rPr lang="ru-RU" sz="3200" b="1" cap="none" spc="0" dirty="0" smtClean="0">
                <a:ln/>
                <a:solidFill>
                  <a:srgbClr val="FF0000"/>
                </a:solidFill>
                <a:effectLst/>
              </a:rPr>
              <a:t>.х.н. Варламова Екатерина Владимировна</a:t>
            </a:r>
            <a:endParaRPr lang="ru-RU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8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Взвешенное голосование</a:t>
            </a:r>
            <a:endParaRPr lang="ru-RU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457200">
                  <a:buNone/>
                </a:pPr>
                <a:r>
                  <a:rPr lang="ru-RU" sz="2600" dirty="0" smtClean="0"/>
                  <a:t>В данном случае учитывается </a:t>
                </a:r>
                <a:r>
                  <a:rPr lang="ru-RU" sz="2600" dirty="0"/>
                  <a:t>также и расстояние до </a:t>
                </a:r>
                <a:r>
                  <a:rPr lang="ru-RU" sz="2600" dirty="0" smtClean="0"/>
                  <a:t>нового объекта.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ru-R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  <a:r>
                  <a:rPr lang="ru-RU" sz="2600" dirty="0"/>
                  <a:t>где </a:t>
                </a:r>
                <a:r>
                  <a:rPr lang="en-US" sz="2600" dirty="0" smtClean="0"/>
                  <a:t>a – </a:t>
                </a:r>
                <a:r>
                  <a:rPr lang="ru-RU" sz="2600" dirty="0" smtClean="0"/>
                  <a:t>новый </a:t>
                </a:r>
                <a:r>
                  <a:rPr lang="ru-RU" sz="2600" dirty="0"/>
                  <a:t>объект (соединение),</a:t>
                </a:r>
              </a:p>
              <a:p>
                <a:pPr marL="0" indent="0">
                  <a:buNone/>
                </a:pPr>
                <a:r>
                  <a:rPr lang="ru-RU" sz="2600" dirty="0"/>
                  <a:t>	</a:t>
                </a:r>
                <a:r>
                  <a:rPr lang="en-US" sz="2600" dirty="0"/>
                  <a:t>X – </a:t>
                </a:r>
                <a:r>
                  <a:rPr lang="ru-RU" sz="2600" dirty="0"/>
                  <a:t>обучающая выборка,</a:t>
                </a:r>
              </a:p>
              <a:p>
                <a:pPr marL="0" indent="0">
                  <a:buNone/>
                </a:pPr>
                <a:r>
                  <a:rPr lang="ru-RU" sz="2600" dirty="0"/>
                  <a:t>	</a:t>
                </a:r>
                <a:r>
                  <a:rPr lang="en-US" sz="2600" dirty="0"/>
                  <a:t>y</a:t>
                </a:r>
                <a:r>
                  <a:rPr lang="ru-RU" sz="2600" dirty="0"/>
                  <a:t> – класс,</a:t>
                </a:r>
              </a:p>
              <a:p>
                <a:pPr marL="0" indent="0">
                  <a:buNone/>
                </a:pPr>
                <a:r>
                  <a:rPr lang="ru-RU" sz="2600" dirty="0"/>
                  <a:t>	</a:t>
                </a:r>
                <a:r>
                  <a:rPr lang="en-US" sz="2600" dirty="0"/>
                  <a:t>Y – </a:t>
                </a:r>
                <a:r>
                  <a:rPr lang="ru-RU" sz="2600" dirty="0"/>
                  <a:t>множество классов,</a:t>
                </a:r>
              </a:p>
              <a:p>
                <a:pPr marL="0" indent="0">
                  <a:buNone/>
                </a:pPr>
                <a:r>
                  <a:rPr lang="ru-RU" sz="26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600" dirty="0"/>
                  <a:t> </a:t>
                </a:r>
                <a:r>
                  <a:rPr lang="en-US" sz="2600" dirty="0"/>
                  <a:t>–</a:t>
                </a:r>
                <a:r>
                  <a:rPr lang="ru-RU" sz="2600" dirty="0"/>
                  <a:t> класс </a:t>
                </a:r>
                <a:r>
                  <a:rPr lang="en-US" sz="2600" dirty="0" err="1"/>
                  <a:t>i</a:t>
                </a:r>
                <a:r>
                  <a:rPr lang="en-US" sz="2600" dirty="0"/>
                  <a:t>-</a:t>
                </a:r>
                <a:r>
                  <a:rPr lang="ru-RU" sz="2600" dirty="0"/>
                  <a:t>того соседа а</a:t>
                </a:r>
                <a:r>
                  <a:rPr lang="ru-RU" sz="2600" dirty="0" smtClean="0"/>
                  <a:t>,</a:t>
                </a: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 smtClean="0"/>
                  <a:t> </a:t>
                </a:r>
                <a:r>
                  <a:rPr lang="ru-RU" sz="2600" dirty="0" smtClean="0"/>
                  <a:t> </a:t>
                </a:r>
                <a:r>
                  <a:rPr lang="en-US" sz="2600" dirty="0" smtClean="0"/>
                  <a:t>– </a:t>
                </a:r>
                <a:r>
                  <a:rPr lang="ru-RU" sz="2600" dirty="0" smtClean="0"/>
                  <a:t>расстояни</a:t>
                </a:r>
                <a:r>
                  <a:rPr lang="ru-RU" sz="2600" dirty="0"/>
                  <a:t>е</a:t>
                </a:r>
                <a:r>
                  <a:rPr lang="ru-RU" sz="2600" dirty="0" smtClean="0"/>
                  <a:t> </a:t>
                </a:r>
                <a:r>
                  <a:rPr lang="ru-RU" sz="2600" dirty="0"/>
                  <a:t>от </a:t>
                </a:r>
                <a:r>
                  <a:rPr lang="ru-RU" sz="2600" dirty="0" smtClean="0"/>
                  <a:t>известного объекта </a:t>
                </a:r>
                <a:r>
                  <a:rPr lang="en-US" sz="2600" i="1" dirty="0" smtClean="0"/>
                  <a:t>b</a:t>
                </a:r>
                <a:r>
                  <a:rPr lang="en-US" sz="2600" dirty="0" smtClean="0"/>
                  <a:t> </a:t>
                </a:r>
                <a:r>
                  <a:rPr lang="ru-RU" sz="2600" dirty="0" smtClean="0"/>
                  <a:t>до </a:t>
                </a:r>
                <a:r>
                  <a:rPr lang="ru-RU" sz="2600" dirty="0"/>
                  <a:t>новой </a:t>
                </a:r>
                <a:r>
                  <a:rPr lang="en-US" sz="2600" i="1" dirty="0" smtClean="0"/>
                  <a:t>a,</a:t>
                </a:r>
                <a:endParaRPr lang="ru-RU" sz="2600" i="1" dirty="0"/>
              </a:p>
              <a:p>
                <a:pPr marL="0" indent="0">
                  <a:buNone/>
                </a:pPr>
                <a:r>
                  <a:rPr lang="ru-RU" sz="2600" dirty="0"/>
                  <a:t>	</a:t>
                </a:r>
                <a:r>
                  <a:rPr lang="en-US" sz="2600" dirty="0"/>
                  <a:t>k – </a:t>
                </a:r>
                <a:r>
                  <a:rPr lang="ru-RU" sz="2600" dirty="0"/>
                  <a:t>количество соседей.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 cstate="print"/>
                <a:stretch>
                  <a:fillRect l="-843" t="-29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0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0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Применение </a:t>
            </a:r>
            <a:r>
              <a:rPr lang="en-US" sz="3200" b="1" cap="none" dirty="0" err="1" smtClean="0"/>
              <a:t>k</a:t>
            </a:r>
            <a:r>
              <a:rPr lang="en-US" sz="3200" b="1" dirty="0" err="1" smtClean="0"/>
              <a:t>nn</a:t>
            </a:r>
            <a:r>
              <a:rPr lang="en-US" sz="3200" b="1" dirty="0" smtClean="0"/>
              <a:t> </a:t>
            </a:r>
            <a:r>
              <a:rPr lang="ru-RU" sz="3200" b="1" dirty="0" smtClean="0"/>
              <a:t>для регрессионных задач</a:t>
            </a:r>
            <a:endParaRPr lang="ru-RU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4360" y="2194560"/>
                <a:ext cx="7955280" cy="3547872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	</a:t>
                </a:r>
                <a:r>
                  <a:rPr lang="ru-RU" sz="2400" dirty="0" smtClean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ru-RU" sz="2400" dirty="0" smtClean="0"/>
                  <a:t> - свойство нового объекта </a:t>
                </a:r>
                <a:r>
                  <a:rPr lang="ru-RU" sz="2400" dirty="0"/>
                  <a:t>а,</a:t>
                </a:r>
                <a:r>
                  <a:rPr lang="ru-RU" sz="240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24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400" dirty="0"/>
                  <a:t> </a:t>
                </a:r>
                <a:r>
                  <a:rPr lang="en-US" sz="2400" dirty="0"/>
                  <a:t>–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свойство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-</a:t>
                </a:r>
                <a:r>
                  <a:rPr lang="ru-RU" sz="2400" dirty="0"/>
                  <a:t>того соседа </a:t>
                </a:r>
                <a:r>
                  <a:rPr lang="ru-RU" sz="2400" dirty="0" smtClean="0"/>
                  <a:t>а,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2400" dirty="0"/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 </a:t>
                </a:r>
                <a:r>
                  <a:rPr lang="en-US" sz="2400" dirty="0"/>
                  <a:t>– </a:t>
                </a:r>
                <a:r>
                  <a:rPr lang="ru-RU" sz="2400" dirty="0"/>
                  <a:t>расстояние от известного объекта </a:t>
                </a:r>
                <a:r>
                  <a:rPr lang="ru-RU" sz="2400" dirty="0" smtClean="0"/>
                  <a:t>	</a:t>
                </a:r>
                <a:r>
                  <a:rPr lang="en-US" sz="2400" i="1" dirty="0" smtClean="0"/>
                  <a:t>b</a:t>
                </a:r>
                <a:r>
                  <a:rPr lang="en-US" sz="2400" dirty="0" smtClean="0"/>
                  <a:t> </a:t>
                </a:r>
                <a:r>
                  <a:rPr lang="ru-RU" sz="2400" dirty="0"/>
                  <a:t>до новой </a:t>
                </a:r>
                <a:r>
                  <a:rPr lang="en-US" sz="2400" i="1" dirty="0" smtClean="0"/>
                  <a:t>a</a:t>
                </a:r>
                <a:r>
                  <a:rPr lang="ru-RU" sz="2400" i="1" dirty="0" smtClean="0"/>
                  <a:t>.</a:t>
                </a:r>
                <a:r>
                  <a:rPr lang="ru-RU" sz="2400" dirty="0"/>
                  <a:t>	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2194560"/>
                <a:ext cx="7955280" cy="3547872"/>
              </a:xfrm>
              <a:blipFill rotWithShape="0">
                <a:blip r:embed="rId2" cstate="print"/>
                <a:stretch>
                  <a:fillRect r="-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3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Пример: Ирисы </a:t>
            </a:r>
            <a:r>
              <a:rPr lang="ru-RU" sz="3200" b="1" dirty="0" err="1" smtClean="0"/>
              <a:t>фишера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057401"/>
            <a:ext cx="7955280" cy="430053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150 </a:t>
            </a:r>
            <a:r>
              <a:rPr lang="ru-RU" dirty="0" smtClean="0"/>
              <a:t>цветков </a:t>
            </a:r>
            <a:r>
              <a:rPr lang="ru-RU" dirty="0"/>
              <a:t>трех </a:t>
            </a:r>
            <a:r>
              <a:rPr lang="ru-RU" dirty="0" smtClean="0"/>
              <a:t>классов: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457200">
              <a:buNone/>
            </a:pPr>
            <a:r>
              <a:rPr lang="ru-RU" dirty="0" smtClean="0"/>
              <a:t>Два параметра: </a:t>
            </a:r>
            <a:r>
              <a:rPr lang="ru-RU" dirty="0"/>
              <a:t>длина чашелистика и длина </a:t>
            </a:r>
            <a:r>
              <a:rPr lang="ru-RU" dirty="0" smtClean="0"/>
              <a:t>лепестка.</a:t>
            </a:r>
          </a:p>
          <a:p>
            <a:pPr marL="0" indent="457200">
              <a:buNone/>
            </a:pPr>
            <a:r>
              <a:rPr lang="ru-RU" dirty="0" smtClean="0"/>
              <a:t>Два новых цветка со </a:t>
            </a:r>
            <a:r>
              <a:rPr lang="ru-RU" dirty="0"/>
              <a:t>следующими значениями длины чашелистика и </a:t>
            </a:r>
            <a:r>
              <a:rPr lang="ru-RU" dirty="0" smtClean="0"/>
              <a:t>лепестка: </a:t>
            </a:r>
            <a:r>
              <a:rPr lang="ru-RU" dirty="0"/>
              <a:t>5,3 и 1,6 </a:t>
            </a:r>
            <a:r>
              <a:rPr lang="ru-RU" dirty="0" smtClean="0"/>
              <a:t>(</a:t>
            </a:r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цветок 1</a:t>
            </a:r>
            <a:r>
              <a:rPr lang="ru-RU" dirty="0" smtClean="0"/>
              <a:t>), </a:t>
            </a:r>
            <a:r>
              <a:rPr lang="ru-RU" dirty="0"/>
              <a:t>6,1 и 4,8 </a:t>
            </a:r>
            <a:r>
              <a:rPr lang="ru-RU" dirty="0" smtClean="0"/>
              <a:t>(</a:t>
            </a:r>
            <a:r>
              <a:rPr lang="ru-RU" b="1" i="1" dirty="0" smtClean="0">
                <a:solidFill>
                  <a:srgbClr val="FF0000"/>
                </a:solidFill>
              </a:rPr>
              <a:t>цветок 2</a:t>
            </a:r>
            <a:r>
              <a:rPr lang="ru-RU" dirty="0" smtClean="0"/>
              <a:t>). </a:t>
            </a:r>
            <a:endParaRPr lang="ru-RU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112980"/>
              </p:ext>
            </p:extLst>
          </p:nvPr>
        </p:nvGraphicFramePr>
        <p:xfrm>
          <a:off x="738184" y="2525330"/>
          <a:ext cx="7434264" cy="198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088"/>
                <a:gridCol w="2478088"/>
                <a:gridCol w="2478088"/>
              </a:tblGrid>
              <a:tr h="572446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Iris </a:t>
                      </a:r>
                      <a:r>
                        <a:rPr lang="en-US" sz="2200" i="1" dirty="0" err="1" smtClean="0"/>
                        <a:t>Setosa</a:t>
                      </a:r>
                      <a:endParaRPr lang="ru-R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Iris </a:t>
                      </a:r>
                      <a:r>
                        <a:rPr lang="en-US" sz="2200" i="1" dirty="0" err="1" smtClean="0"/>
                        <a:t>Versicolour</a:t>
                      </a:r>
                      <a:endParaRPr lang="ru-R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Iris </a:t>
                      </a:r>
                      <a:r>
                        <a:rPr lang="en-US" sz="2200" i="1" dirty="0" err="1" smtClean="0"/>
                        <a:t>Virginica</a:t>
                      </a:r>
                      <a:endParaRPr lang="ru-R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7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849" y="3107532"/>
            <a:ext cx="1819275" cy="136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588" y="3107532"/>
            <a:ext cx="1833562" cy="137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1232" y="3107532"/>
            <a:ext cx="1876571" cy="139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2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7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71700" y="635781"/>
            <a:ext cx="6377940" cy="1293028"/>
          </a:xfrm>
        </p:spPr>
        <p:txBody>
          <a:bodyPr>
            <a:normAutofit/>
          </a:bodyPr>
          <a:lstStyle/>
          <a:p>
            <a:r>
              <a:rPr lang="ru-RU" sz="3200" b="1" dirty="0"/>
              <a:t>Ирисы </a:t>
            </a:r>
            <a:r>
              <a:rPr lang="ru-RU" sz="3200" b="1" dirty="0" err="1" smtClean="0"/>
              <a:t>фишера</a:t>
            </a:r>
            <a:r>
              <a:rPr lang="ru-RU" sz="3200" b="1" dirty="0" smtClean="0"/>
              <a:t>: Диаграмма </a:t>
            </a:r>
            <a:r>
              <a:rPr lang="ru-RU" sz="3200" b="1" dirty="0"/>
              <a:t>размещения классов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378" y="1636172"/>
            <a:ext cx="6557962" cy="5221828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3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7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Ирисы </a:t>
            </a:r>
            <a:r>
              <a:rPr lang="ru-RU" sz="3200" b="1" dirty="0" err="1" smtClean="0"/>
              <a:t>фишера</a:t>
            </a:r>
            <a:r>
              <a:rPr lang="ru-RU" sz="3200" b="1" dirty="0" smtClean="0"/>
              <a:t>: </a:t>
            </a:r>
            <a:r>
              <a:rPr lang="ru-RU" sz="3200" b="1" dirty="0"/>
              <a:t>Простое невзвешенное голосование 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4360" y="2194560"/>
                <a:ext cx="7955280" cy="19916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i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Цветок 1</a:t>
                </a:r>
                <a:r>
                  <a:rPr lang="ru-RU" dirty="0" smtClean="0"/>
                  <a:t>. </a:t>
                </a:r>
                <a:r>
                  <a:rPr lang="en-US" dirty="0" smtClean="0"/>
                  <a:t> </a:t>
                </a:r>
                <a:r>
                  <a:rPr lang="ru-RU" dirty="0" smtClean="0"/>
                  <a:t>Зададим </a:t>
                </a:r>
                <a:r>
                  <a:rPr lang="en-US" dirty="0" smtClean="0"/>
                  <a:t>k=3.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Ближайшие соседи: </a:t>
                </a:r>
                <a:r>
                  <a:rPr lang="ru-RU" i="1" dirty="0"/>
                  <a:t>A</a:t>
                </a:r>
                <a:r>
                  <a:rPr lang="ru-RU" dirty="0"/>
                  <a:t> (5,3; 1,5), </a:t>
                </a:r>
                <a:r>
                  <a:rPr lang="ru-RU" i="1" dirty="0"/>
                  <a:t>В</a:t>
                </a:r>
                <a:r>
                  <a:rPr lang="ru-RU" dirty="0"/>
                  <a:t>(5,2; 1,5) и </a:t>
                </a:r>
                <a:r>
                  <a:rPr lang="ru-RU" i="1" dirty="0"/>
                  <a:t>С</a:t>
                </a:r>
                <a:r>
                  <a:rPr lang="ru-RU" dirty="0"/>
                  <a:t>(5,2; 1,5</a:t>
                </a:r>
                <a:r>
                  <a:rPr lang="ru-RU" dirty="0" smtClean="0"/>
                  <a:t>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цветок 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5,3−5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1,6−1,5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цветок 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5,3−5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1,6−1,5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цветок 1, </m:t>
                          </m:r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5,3−5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1,6−1,5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2194560"/>
                <a:ext cx="7955280" cy="1991678"/>
              </a:xfrm>
              <a:blipFill rotWithShape="0">
                <a:blip r:embed="rId2" cstate="print"/>
                <a:stretch>
                  <a:fillRect l="-996" t="-3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6876706"/>
              </p:ext>
            </p:extLst>
          </p:nvPr>
        </p:nvGraphicFramePr>
        <p:xfrm>
          <a:off x="712922" y="4217691"/>
          <a:ext cx="798163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2339"/>
                <a:gridCol w="1720313"/>
                <a:gridCol w="1596326"/>
                <a:gridCol w="1596326"/>
                <a:gridCol w="1596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Чашелистик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Лепесток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Цветок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Iris </a:t>
                      </a:r>
                      <a:r>
                        <a:rPr lang="en-US" sz="1800" dirty="0" err="1" smtClean="0"/>
                        <a:t>Setosa</a:t>
                      </a:r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Iris </a:t>
                      </a:r>
                      <a:r>
                        <a:rPr lang="en-US" sz="1800" dirty="0" err="1" smtClean="0"/>
                        <a:t>Setosa</a:t>
                      </a:r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Iris </a:t>
                      </a:r>
                      <a:r>
                        <a:rPr lang="en-US" sz="1800" dirty="0" err="1" smtClean="0"/>
                        <a:t>Setosa</a:t>
                      </a:r>
                      <a:endParaRPr lang="ru-RU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28887" y="6215063"/>
            <a:ext cx="38940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Класс </a:t>
            </a:r>
            <a:r>
              <a:rPr lang="ru-RU" sz="2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цветка 1</a:t>
            </a:r>
            <a:r>
              <a:rPr lang="ru-RU" sz="2200" b="1" dirty="0" smtClean="0"/>
              <a:t>: </a:t>
            </a:r>
            <a:r>
              <a:rPr lang="en-US" sz="2200" b="1" i="1" dirty="0"/>
              <a:t>Iris </a:t>
            </a:r>
            <a:r>
              <a:rPr lang="en-US" sz="2200" b="1" i="1" dirty="0" err="1" smtClean="0"/>
              <a:t>Setosa</a:t>
            </a:r>
            <a:endParaRPr lang="ru-RU" sz="2200" b="1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7957019" y="6099961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4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0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675" y="764373"/>
            <a:ext cx="6577965" cy="1293028"/>
          </a:xfrm>
        </p:spPr>
        <p:txBody>
          <a:bodyPr>
            <a:noAutofit/>
          </a:bodyPr>
          <a:lstStyle/>
          <a:p>
            <a:r>
              <a:rPr lang="ru-RU" sz="3200" b="1" dirty="0"/>
              <a:t>Ирисы </a:t>
            </a:r>
            <a:r>
              <a:rPr lang="ru-RU" sz="3200" b="1" dirty="0" err="1"/>
              <a:t>фишера</a:t>
            </a:r>
            <a:r>
              <a:rPr lang="ru-RU" sz="3200" b="1" dirty="0"/>
              <a:t>: Простое </a:t>
            </a:r>
            <a:r>
              <a:rPr lang="ru-RU" sz="3200" b="1" dirty="0" smtClean="0"/>
              <a:t>невзвешенное голосование 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4360" y="2057401"/>
                <a:ext cx="7955280" cy="2266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i="1" dirty="0" smtClean="0">
                    <a:solidFill>
                      <a:srgbClr val="FF0000"/>
                    </a:solidFill>
                  </a:rPr>
                  <a:t>Цветок 2.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smtClean="0"/>
                  <a:t>Зададим </a:t>
                </a:r>
                <a:r>
                  <a:rPr lang="en-US" dirty="0" smtClean="0"/>
                  <a:t>k=3 </a:t>
                </a:r>
                <a:r>
                  <a:rPr lang="ru-RU" dirty="0" smtClean="0"/>
                  <a:t>и </a:t>
                </a:r>
                <a:r>
                  <a:rPr lang="ru-RU" dirty="0"/>
                  <a:t>предположим, что длина лепестка вдвое важнее длины чашелистика</a:t>
                </a:r>
                <a:r>
                  <a:rPr lang="en-US" dirty="0" smtClean="0"/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Ближайшие соседи: </a:t>
                </a:r>
                <a:r>
                  <a:rPr lang="pt-BR" i="1" dirty="0"/>
                  <a:t>A</a:t>
                </a:r>
                <a:r>
                  <a:rPr lang="pt-BR" dirty="0"/>
                  <a:t>(6,1; 4,7),</a:t>
                </a:r>
                <a:r>
                  <a:rPr lang="pt-BR" i="1" dirty="0"/>
                  <a:t> B</a:t>
                </a:r>
                <a:r>
                  <a:rPr lang="pt-BR" dirty="0"/>
                  <a:t>(6; 4,8), </a:t>
                </a:r>
                <a:r>
                  <a:rPr lang="pt-BR" i="1" dirty="0"/>
                  <a:t>C</a:t>
                </a:r>
                <a:r>
                  <a:rPr lang="pt-BR" dirty="0"/>
                  <a:t>(6,2 4,8)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цветок 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6,1−6,1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=0,14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цветок 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6,1−6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,8−4,8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цветок 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6,1−6,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4,8−4,8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>
          <p:sp>
            <p:nvSpPr>
              <p:cNvPr id="9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2057401"/>
                <a:ext cx="7955280" cy="2266625"/>
              </a:xfrm>
              <a:blipFill rotWithShape="0">
                <a:blip r:embed="rId3" cstate="print"/>
                <a:stretch>
                  <a:fillRect l="-996" t="-3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1495661"/>
              </p:ext>
            </p:extLst>
          </p:nvPr>
        </p:nvGraphicFramePr>
        <p:xfrm>
          <a:off x="712922" y="4403667"/>
          <a:ext cx="81366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928"/>
                <a:gridCol w="1753716"/>
                <a:gridCol w="1363851"/>
                <a:gridCol w="1685401"/>
                <a:gridCol w="1832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Чашелистик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Лепесток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Цветок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Iris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Versicolour</a:t>
                      </a:r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Iris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Virginica</a:t>
                      </a:r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Iris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Virginica</a:t>
                      </a:r>
                      <a:endParaRPr lang="ru-RU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28887" y="6261557"/>
            <a:ext cx="4201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Класс </a:t>
            </a:r>
            <a:r>
              <a:rPr lang="ru-RU" sz="2200" b="1" i="1" dirty="0" smtClean="0">
                <a:solidFill>
                  <a:srgbClr val="FF0000"/>
                </a:solidFill>
              </a:rPr>
              <a:t>цветка 2</a:t>
            </a:r>
            <a:r>
              <a:rPr lang="ru-RU" sz="2200" b="1" dirty="0" smtClean="0"/>
              <a:t>: </a:t>
            </a:r>
            <a:r>
              <a:rPr lang="en-US" sz="2200" b="1" i="1" dirty="0"/>
              <a:t>Iris </a:t>
            </a:r>
            <a:r>
              <a:rPr lang="en-US" sz="2200" b="1" i="1" dirty="0" err="1" smtClean="0"/>
              <a:t>Virginica</a:t>
            </a:r>
            <a:endParaRPr lang="ru-RU" sz="2200" b="1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8196179" y="6327319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5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1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Ирисы </a:t>
            </a:r>
            <a:r>
              <a:rPr lang="ru-RU" sz="3200" b="1" dirty="0" err="1"/>
              <a:t>фишера</a:t>
            </a:r>
            <a:r>
              <a:rPr lang="ru-RU" sz="3200" b="1" dirty="0"/>
              <a:t>: </a:t>
            </a:r>
            <a:r>
              <a:rPr lang="ru-RU" sz="3200" b="1" dirty="0" smtClean="0"/>
              <a:t>взвешенное </a:t>
            </a:r>
            <a:r>
              <a:rPr lang="ru-RU" sz="3200" b="1" dirty="0"/>
              <a:t>голосование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24017" y="5189771"/>
            <a:ext cx="4201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Класс </a:t>
            </a:r>
            <a:r>
              <a:rPr lang="ru-RU" sz="2200" b="1" i="1" dirty="0" smtClean="0">
                <a:solidFill>
                  <a:srgbClr val="FF0000"/>
                </a:solidFill>
              </a:rPr>
              <a:t>цветка 2</a:t>
            </a:r>
            <a:r>
              <a:rPr lang="ru-RU" sz="2200" b="1" dirty="0" smtClean="0"/>
              <a:t>: </a:t>
            </a:r>
            <a:r>
              <a:rPr lang="en-US" sz="2200" b="1" i="1" dirty="0"/>
              <a:t>Iris </a:t>
            </a:r>
            <a:r>
              <a:rPr lang="en-US" sz="2200" b="1" i="1" dirty="0" err="1" smtClean="0"/>
              <a:t>Virginica</a:t>
            </a:r>
            <a:endParaRPr lang="ru-RU" sz="2200" b="1" dirty="0"/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6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88314" y="2510874"/>
                <a:ext cx="8575664" cy="1623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цветок2,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𝐼𝑟𝑖𝑠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𝑉𝑖𝑟𝑔𝑖𝑛𝑖𝑐𝑎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0,2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𝐼𝑟𝑖𝑠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𝑉𝑒𝑟𝑠𝑖𝑐𝑜𝑙𝑜𝑢𝑟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𝐼𝑟𝑖𝑠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𝑉𝑖𝑟𝑔𝑖𝑛𝑖𝑐𝑎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50∙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𝐼𝑟𝑖𝑠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𝑉𝑒𝑟𝑠𝑖𝑐𝑜𝑙𝑜𝑟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𝐼𝑟𝑖𝑠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𝑉𝑖𝑟𝑔𝑖𝑛𝑖𝑐𝑎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4" y="2510874"/>
                <a:ext cx="8575664" cy="162345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4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733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Достоинства метода </a:t>
            </a:r>
            <a:r>
              <a:rPr lang="en-US" sz="3200" b="1" cap="none" dirty="0" err="1" smtClean="0"/>
              <a:t>k</a:t>
            </a:r>
            <a:r>
              <a:rPr lang="en-US" sz="3200" b="1" dirty="0" err="1" smtClean="0"/>
              <a:t>nn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501890"/>
            <a:ext cx="7955280" cy="337027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Программная реализация алгоритма относительно </a:t>
            </a:r>
            <a:r>
              <a:rPr lang="ru-RU" dirty="0" smtClean="0"/>
              <a:t>проста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Возможность модификации </a:t>
            </a:r>
            <a:r>
              <a:rPr lang="ru-RU" dirty="0" smtClean="0"/>
              <a:t>алгоритма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Алгоритм </a:t>
            </a:r>
            <a:r>
              <a:rPr lang="ru-RU" dirty="0"/>
              <a:t>устойчив к аномальным </a:t>
            </a:r>
            <a:r>
              <a:rPr lang="ru-RU" dirty="0" smtClean="0"/>
              <a:t>выбросам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Возможность интерпретации результатов </a:t>
            </a:r>
            <a:r>
              <a:rPr lang="ru-RU" dirty="0"/>
              <a:t>работы </a:t>
            </a:r>
            <a:r>
              <a:rPr lang="ru-RU" dirty="0" smtClean="0"/>
              <a:t>алгоритма. </a:t>
            </a:r>
            <a:endParaRPr lang="ru-RU" dirty="0"/>
          </a:p>
          <a:p>
            <a:pPr marL="0" indent="0">
              <a:lnSpc>
                <a:spcPct val="130000"/>
              </a:lnSpc>
              <a:buNone/>
            </a:pP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7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3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Недостатки </a:t>
            </a:r>
            <a:r>
              <a:rPr lang="ru-RU" sz="3200" b="1" dirty="0"/>
              <a:t>метода </a:t>
            </a:r>
            <a:r>
              <a:rPr lang="en-US" sz="3200" b="1" cap="none" dirty="0" err="1"/>
              <a:t>k</a:t>
            </a:r>
            <a:r>
              <a:rPr lang="en-US" sz="3200" b="1" dirty="0" err="1"/>
              <a:t>nn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Набор </a:t>
            </a:r>
            <a:r>
              <a:rPr lang="ru-RU" dirty="0"/>
              <a:t>данных, используемый для алгоритма, </a:t>
            </a:r>
            <a:r>
              <a:rPr lang="ru-RU" dirty="0" smtClean="0"/>
              <a:t>должен </a:t>
            </a:r>
            <a:r>
              <a:rPr lang="ru-RU" dirty="0"/>
              <a:t>быть </a:t>
            </a:r>
            <a:r>
              <a:rPr lang="ru-RU" dirty="0" smtClean="0"/>
              <a:t>репрезентативным.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Необходимость хранить обучающую выборку целиком</a:t>
            </a:r>
            <a:r>
              <a:rPr lang="ru-RU" dirty="0" smtClean="0"/>
              <a:t>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 простейших случаях метрические алгоритмы имеют крайне бедный набор параметров, что исключает возможность настройки алгоритма по </a:t>
            </a:r>
            <a:r>
              <a:rPr lang="ru-RU" dirty="0" smtClean="0"/>
              <a:t>данным.</a:t>
            </a:r>
            <a:endParaRPr lang="en-US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dirty="0"/>
              <a:t>Затраты в производительности велики, поскольку нам необходимо вычислить расстояния между каждым экземпляром и всеми пробными </a:t>
            </a:r>
            <a:r>
              <a:rPr lang="ru-RU" dirty="0" smtClean="0"/>
              <a:t>экземплярами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8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2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Применение </a:t>
            </a:r>
            <a:r>
              <a:rPr lang="ru-RU" sz="3200" b="1" dirty="0"/>
              <a:t>метода </a:t>
            </a:r>
            <a:r>
              <a:rPr lang="en-US" sz="3200" b="1" cap="none" dirty="0" err="1"/>
              <a:t>k</a:t>
            </a:r>
            <a:r>
              <a:rPr lang="en-US" sz="3200" b="1" dirty="0" err="1"/>
              <a:t>nn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60000" lvl="4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Распознавание текста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1260000" lvl="4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Сельское хозяйство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1260000" lvl="4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Финансы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1260000" lvl="4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Медицина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1260000" lvl="4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Обнаружение </a:t>
            </a:r>
            <a:r>
              <a:rPr lang="ru-RU" sz="2400" dirty="0" smtClean="0"/>
              <a:t>мошенничества</a:t>
            </a:r>
            <a:r>
              <a:rPr lang="en-US" sz="2400" dirty="0" smtClean="0"/>
              <a:t>,</a:t>
            </a:r>
          </a:p>
          <a:p>
            <a:pPr marL="1260000" lvl="4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QSAR.</a:t>
            </a:r>
            <a:endParaRPr lang="ru-RU" sz="2400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19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2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Метод </a:t>
            </a:r>
            <a:r>
              <a:rPr lang="en-US" sz="3200" b="1" i="1" dirty="0"/>
              <a:t>k</a:t>
            </a:r>
            <a:r>
              <a:rPr lang="en-US" sz="3200" b="1" dirty="0"/>
              <a:t>-</a:t>
            </a:r>
            <a:r>
              <a:rPr lang="ru-RU" sz="3200" b="1" dirty="0"/>
              <a:t>ближайших </a:t>
            </a:r>
            <a:r>
              <a:rPr lang="ru-RU" sz="3200" b="1" dirty="0" smtClean="0"/>
              <a:t>соседей (</a:t>
            </a:r>
            <a:r>
              <a:rPr lang="en-US" sz="3200" b="1" dirty="0"/>
              <a:t>K-nearest neighbor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ru-RU" dirty="0"/>
              <a:t>Метод решения задачи классификации, который относит объекты к классу, которому принадлежит большинство из </a:t>
            </a:r>
            <a:r>
              <a:rPr lang="ru-RU" i="1" dirty="0"/>
              <a:t>k</a:t>
            </a:r>
            <a:r>
              <a:rPr lang="ru-RU" dirty="0"/>
              <a:t> его ближайших соседей в многомерном пространстве признаков. Это один из простейших алгоритмов обучения классификационных моделей. Число </a:t>
            </a:r>
            <a:r>
              <a:rPr lang="ru-RU" i="1" dirty="0"/>
              <a:t>k</a:t>
            </a:r>
            <a:r>
              <a:rPr lang="ru-RU" dirty="0"/>
              <a:t> – это количество соседних объектов в пространстве признаков, которое сравнивается с классифицируемым объектом.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038" y="6057097"/>
            <a:ext cx="362902" cy="365125"/>
          </a:xfrm>
        </p:spPr>
        <p:txBody>
          <a:bodyPr/>
          <a:lstStyle/>
          <a:p>
            <a:fld id="{267CE365-F489-4000-86CD-FF0FA7A8A5E5}" type="slidenum">
              <a:rPr lang="ru-RU" sz="2800" b="1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pPr/>
              <a:t>2</a:t>
            </a:fld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6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Построение модели в </a:t>
            </a:r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preProc</a:t>
            </a:r>
            <a:r>
              <a:rPr lang="en-US" dirty="0"/>
              <a:t> &lt;- </a:t>
            </a:r>
            <a:r>
              <a:rPr lang="en-US" dirty="0" err="1"/>
              <a:t>preProcess</a:t>
            </a:r>
            <a:r>
              <a:rPr lang="en-US" dirty="0"/>
              <a:t>(x, method=c("scale", "center"))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x </a:t>
            </a:r>
            <a:r>
              <a:rPr lang="en-US" dirty="0"/>
              <a:t>&lt;- predict(</a:t>
            </a:r>
            <a:r>
              <a:rPr lang="en-US" dirty="0" err="1"/>
              <a:t>preProc</a:t>
            </a:r>
            <a:r>
              <a:rPr lang="en-US" dirty="0"/>
              <a:t>, x) </a:t>
            </a:r>
            <a:r>
              <a:rPr lang="en-US" dirty="0" err="1"/>
              <a:t>set.seed</a:t>
            </a:r>
            <a:r>
              <a:rPr lang="en-US" dirty="0"/>
              <a:t>(42)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cv </a:t>
            </a:r>
            <a:r>
              <a:rPr lang="en-US" dirty="0"/>
              <a:t>&lt;- </a:t>
            </a:r>
            <a:r>
              <a:rPr lang="en-US" dirty="0" err="1"/>
              <a:t>createFolds</a:t>
            </a:r>
            <a:r>
              <a:rPr lang="en-US" dirty="0"/>
              <a:t>(y, 5, </a:t>
            </a:r>
            <a:r>
              <a:rPr lang="en-US" dirty="0" err="1"/>
              <a:t>returnTrain</a:t>
            </a:r>
            <a:r>
              <a:rPr lang="en-US" dirty="0"/>
              <a:t>=TRUE) 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trControl</a:t>
            </a:r>
            <a:r>
              <a:rPr lang="en-US" dirty="0" smtClean="0"/>
              <a:t> </a:t>
            </a:r>
            <a:r>
              <a:rPr lang="en-US" dirty="0"/>
              <a:t>&lt;- </a:t>
            </a:r>
            <a:r>
              <a:rPr lang="en-US" dirty="0" err="1"/>
              <a:t>trainControl</a:t>
            </a:r>
            <a:r>
              <a:rPr lang="en-US" dirty="0"/>
              <a:t>(method="LGOCV", index=cv, </a:t>
            </a:r>
            <a:r>
              <a:rPr lang="en-US" dirty="0" err="1"/>
              <a:t>savePredictions</a:t>
            </a:r>
            <a:r>
              <a:rPr lang="en-US" dirty="0"/>
              <a:t>=TRUE, </a:t>
            </a:r>
            <a:r>
              <a:rPr lang="en-US" dirty="0" err="1"/>
              <a:t>preProcOptions</a:t>
            </a:r>
            <a:r>
              <a:rPr lang="en-US" dirty="0"/>
              <a:t>=NULL) 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knnGrid</a:t>
            </a:r>
            <a:r>
              <a:rPr lang="en-US" dirty="0" smtClean="0"/>
              <a:t> </a:t>
            </a:r>
            <a:r>
              <a:rPr lang="en-US" dirty="0"/>
              <a:t>&lt;- </a:t>
            </a:r>
            <a:r>
              <a:rPr lang="en-US" dirty="0" err="1"/>
              <a:t>data.frame</a:t>
            </a:r>
            <a:r>
              <a:rPr lang="en-US" dirty="0"/>
              <a:t>(k=</a:t>
            </a:r>
            <a:r>
              <a:rPr lang="en-US" dirty="0" err="1"/>
              <a:t>seq</a:t>
            </a:r>
            <a:r>
              <a:rPr lang="en-US" dirty="0"/>
              <a:t>(1,20,2)) 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m.knn</a:t>
            </a:r>
            <a:r>
              <a:rPr lang="en-US" dirty="0" smtClean="0"/>
              <a:t> </a:t>
            </a:r>
            <a:r>
              <a:rPr lang="en-US" dirty="0"/>
              <a:t>&lt;- train(x, y, method="</a:t>
            </a:r>
            <a:r>
              <a:rPr lang="en-US" dirty="0" err="1"/>
              <a:t>knn</a:t>
            </a:r>
            <a:r>
              <a:rPr lang="en-US" dirty="0"/>
              <a:t>", </a:t>
            </a:r>
            <a:r>
              <a:rPr lang="en-US" dirty="0" err="1"/>
              <a:t>trControl</a:t>
            </a:r>
            <a:r>
              <a:rPr lang="en-US" dirty="0"/>
              <a:t>=</a:t>
            </a:r>
            <a:r>
              <a:rPr lang="en-US" dirty="0" err="1"/>
              <a:t>trControl</a:t>
            </a:r>
            <a:r>
              <a:rPr lang="en-US" dirty="0"/>
              <a:t>, </a:t>
            </a:r>
            <a:r>
              <a:rPr lang="en-US" dirty="0" err="1"/>
              <a:t>tuneGrid</a:t>
            </a:r>
            <a:r>
              <a:rPr lang="en-US" dirty="0"/>
              <a:t>=</a:t>
            </a:r>
            <a:r>
              <a:rPr lang="en-US" dirty="0" err="1"/>
              <a:t>knnGrid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2</a:t>
            </a:r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0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1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/>
              <a:t>Выборка по растворимости</a:t>
            </a:r>
            <a:br>
              <a:rPr lang="ru-RU" sz="3000" b="1" dirty="0" smtClean="0"/>
            </a:br>
            <a:r>
              <a:rPr lang="ru-RU" sz="3000" b="1" dirty="0" smtClean="0"/>
              <a:t>Результаты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ru-RU" sz="30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1440996"/>
              </p:ext>
            </p:extLst>
          </p:nvPr>
        </p:nvGraphicFramePr>
        <p:xfrm>
          <a:off x="4829175" y="2057401"/>
          <a:ext cx="4214812" cy="358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362443"/>
              </p:ext>
            </p:extLst>
          </p:nvPr>
        </p:nvGraphicFramePr>
        <p:xfrm>
          <a:off x="295275" y="2057401"/>
          <a:ext cx="4433888" cy="357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21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9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Выборка по </a:t>
            </a:r>
            <a:r>
              <a:rPr lang="ru-RU" sz="3000" b="1" dirty="0" smtClean="0"/>
              <a:t>мутагенности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>Результаты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E365-F489-4000-86CD-FF0FA7A8A5E5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5508374"/>
              </p:ext>
            </p:extLst>
          </p:nvPr>
        </p:nvGraphicFramePr>
        <p:xfrm>
          <a:off x="171450" y="2514600"/>
          <a:ext cx="4414838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5458912"/>
              </p:ext>
            </p:extLst>
          </p:nvPr>
        </p:nvGraphicFramePr>
        <p:xfrm>
          <a:off x="4600575" y="2509837"/>
          <a:ext cx="45434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22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9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59" y="614363"/>
            <a:ext cx="8213302" cy="5472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616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Метод </a:t>
            </a:r>
            <a:r>
              <a:rPr lang="en-US" sz="3200" b="1" i="1" dirty="0"/>
              <a:t>k</a:t>
            </a:r>
            <a:r>
              <a:rPr lang="en-US" sz="3200" b="1" dirty="0"/>
              <a:t>-</a:t>
            </a:r>
            <a:r>
              <a:rPr lang="ru-RU" sz="3200" b="1" dirty="0"/>
              <a:t>ближайших соседей</a:t>
            </a:r>
            <a:endParaRPr lang="ru-RU" sz="32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263857" y="2439739"/>
            <a:ext cx="4525567" cy="4287166"/>
            <a:chOff x="263857" y="2439739"/>
            <a:chExt cx="4525567" cy="428716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1394" y="4860456"/>
              <a:ext cx="204270" cy="20427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30546" y="4892811"/>
              <a:ext cx="204270" cy="20427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9123" y="5611882"/>
              <a:ext cx="204270" cy="20427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2817" y="4272524"/>
              <a:ext cx="204270" cy="20427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30760" y="5350011"/>
              <a:ext cx="204270" cy="20427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19203" y="5827824"/>
              <a:ext cx="204270" cy="20427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00049" y="3893979"/>
              <a:ext cx="204270" cy="20427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43236" y="4242320"/>
              <a:ext cx="204270" cy="20427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1185" y="5676134"/>
              <a:ext cx="204270" cy="20427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3857" y="4402922"/>
              <a:ext cx="204270" cy="20427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5936" y="5572476"/>
              <a:ext cx="204270" cy="20427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94961" y="3223554"/>
              <a:ext cx="204270" cy="20427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99627" y="4594425"/>
              <a:ext cx="204270" cy="20427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9625" y="3775726"/>
              <a:ext cx="204270" cy="20427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96915" y="6522635"/>
              <a:ext cx="204270" cy="20427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8127" y="2439739"/>
              <a:ext cx="204270" cy="20427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97096" y="6309150"/>
              <a:ext cx="204270" cy="20427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9050" y="5190543"/>
              <a:ext cx="204270" cy="20427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5154" y="3877861"/>
              <a:ext cx="204270" cy="20427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73745" y="4860456"/>
              <a:ext cx="204270" cy="20427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872028" y="2385075"/>
            <a:ext cx="4863010" cy="3343014"/>
            <a:chOff x="3872028" y="2385075"/>
            <a:chExt cx="4863010" cy="33430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0886" y="2862287"/>
              <a:ext cx="178737" cy="178737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6133" y="3145647"/>
              <a:ext cx="178737" cy="17873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39639" y="3399620"/>
              <a:ext cx="178737" cy="178737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1377" y="2563812"/>
              <a:ext cx="178737" cy="17873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64074" y="3399621"/>
              <a:ext cx="178737" cy="178737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1567" y="4442721"/>
              <a:ext cx="178737" cy="17873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84337" y="4505057"/>
              <a:ext cx="178737" cy="17873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46338" y="3750520"/>
              <a:ext cx="178737" cy="17873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00746" y="4450188"/>
              <a:ext cx="178737" cy="17873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59990" y="3761231"/>
              <a:ext cx="178737" cy="17873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20697" y="4628925"/>
              <a:ext cx="178737" cy="17873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00581" y="2385075"/>
              <a:ext cx="178737" cy="178737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1844" y="5028709"/>
              <a:ext cx="178737" cy="178737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34126" y="3170068"/>
              <a:ext cx="178737" cy="178737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56301" y="5118078"/>
              <a:ext cx="178737" cy="178737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89256" y="5549352"/>
              <a:ext cx="178737" cy="178737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72028" y="3761230"/>
              <a:ext cx="178737" cy="178737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92780" y="4402922"/>
              <a:ext cx="178737" cy="178737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86182" y="4375381"/>
              <a:ext cx="178737" cy="178737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689" y="2772533"/>
            <a:ext cx="1840607" cy="18406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49" y="4387436"/>
            <a:ext cx="1743075" cy="17430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594" y="4239835"/>
            <a:ext cx="407997" cy="407997"/>
          </a:xfrm>
          <a:prstGeom prst="rect">
            <a:avLst/>
          </a:prstGeom>
        </p:spPr>
      </p:pic>
      <p:sp>
        <p:nvSpPr>
          <p:cNvPr id="49" name="Блок-схема: узел 48"/>
          <p:cNvSpPr/>
          <p:nvPr/>
        </p:nvSpPr>
        <p:spPr>
          <a:xfrm>
            <a:off x="1369773" y="3679207"/>
            <a:ext cx="1555491" cy="1555491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9" r="21653" b="9102"/>
          <a:stretch/>
        </p:blipFill>
        <p:spPr>
          <a:xfrm>
            <a:off x="2120090" y="2262687"/>
            <a:ext cx="5171976" cy="376940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819" y="3928356"/>
            <a:ext cx="933076" cy="933076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502920" y="1755648"/>
            <a:ext cx="8046720" cy="4917948"/>
            <a:chOff x="502920" y="1755648"/>
            <a:chExt cx="8046720" cy="4917948"/>
          </a:xfrm>
        </p:grpSpPr>
        <p:sp>
          <p:nvSpPr>
            <p:cNvPr id="53" name="Солнце 52"/>
            <p:cNvSpPr/>
            <p:nvPr/>
          </p:nvSpPr>
          <p:spPr>
            <a:xfrm>
              <a:off x="1539240" y="1755648"/>
              <a:ext cx="475488" cy="475488"/>
            </a:xfrm>
            <a:prstGeom prst="sun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олнце 53"/>
            <p:cNvSpPr/>
            <p:nvPr/>
          </p:nvSpPr>
          <p:spPr>
            <a:xfrm>
              <a:off x="502920" y="2706624"/>
              <a:ext cx="475488" cy="475488"/>
            </a:xfrm>
            <a:prstGeom prst="sun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олнце 54"/>
            <p:cNvSpPr/>
            <p:nvPr/>
          </p:nvSpPr>
          <p:spPr>
            <a:xfrm>
              <a:off x="1792224" y="3334512"/>
              <a:ext cx="475488" cy="475488"/>
            </a:xfrm>
            <a:prstGeom prst="sun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олнце 55"/>
            <p:cNvSpPr/>
            <p:nvPr/>
          </p:nvSpPr>
          <p:spPr>
            <a:xfrm>
              <a:off x="4294632" y="2322576"/>
              <a:ext cx="475488" cy="475488"/>
            </a:xfrm>
            <a:prstGeom prst="sun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олнце 56"/>
            <p:cNvSpPr/>
            <p:nvPr/>
          </p:nvSpPr>
          <p:spPr>
            <a:xfrm>
              <a:off x="1975104" y="2424684"/>
              <a:ext cx="475488" cy="475488"/>
            </a:xfrm>
            <a:prstGeom prst="sun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олнце 57"/>
            <p:cNvSpPr/>
            <p:nvPr/>
          </p:nvSpPr>
          <p:spPr>
            <a:xfrm>
              <a:off x="2988564" y="2506220"/>
              <a:ext cx="475488" cy="475488"/>
            </a:xfrm>
            <a:prstGeom prst="sun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олнце 58"/>
            <p:cNvSpPr/>
            <p:nvPr/>
          </p:nvSpPr>
          <p:spPr>
            <a:xfrm>
              <a:off x="8074152" y="4102608"/>
              <a:ext cx="475488" cy="475488"/>
            </a:xfrm>
            <a:prstGeom prst="sun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олнце 59"/>
            <p:cNvSpPr/>
            <p:nvPr/>
          </p:nvSpPr>
          <p:spPr>
            <a:xfrm>
              <a:off x="5873496" y="2651760"/>
              <a:ext cx="475488" cy="475488"/>
            </a:xfrm>
            <a:prstGeom prst="sun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олнце 60"/>
            <p:cNvSpPr/>
            <p:nvPr/>
          </p:nvSpPr>
          <p:spPr>
            <a:xfrm>
              <a:off x="7336536" y="2889504"/>
              <a:ext cx="475488" cy="475488"/>
            </a:xfrm>
            <a:prstGeom prst="sun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Улыбающееся лицо 61"/>
            <p:cNvSpPr/>
            <p:nvPr/>
          </p:nvSpPr>
          <p:spPr>
            <a:xfrm>
              <a:off x="1850136" y="4139184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Улыбающееся лицо 62"/>
            <p:cNvSpPr/>
            <p:nvPr/>
          </p:nvSpPr>
          <p:spPr>
            <a:xfrm>
              <a:off x="3160776" y="5422392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Улыбающееся лицо 63"/>
            <p:cNvSpPr/>
            <p:nvPr/>
          </p:nvSpPr>
          <p:spPr>
            <a:xfrm>
              <a:off x="2868168" y="5952744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Улыбающееся лицо 64"/>
            <p:cNvSpPr/>
            <p:nvPr/>
          </p:nvSpPr>
          <p:spPr>
            <a:xfrm>
              <a:off x="2319528" y="6198108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Улыбающееся лицо 65"/>
            <p:cNvSpPr/>
            <p:nvPr/>
          </p:nvSpPr>
          <p:spPr>
            <a:xfrm>
              <a:off x="1746504" y="6198108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Улыбающееся лицо 66"/>
            <p:cNvSpPr/>
            <p:nvPr/>
          </p:nvSpPr>
          <p:spPr>
            <a:xfrm>
              <a:off x="1191768" y="5960364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Улыбающееся лицо 67"/>
            <p:cNvSpPr/>
            <p:nvPr/>
          </p:nvSpPr>
          <p:spPr>
            <a:xfrm>
              <a:off x="926592" y="5391912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Улыбающееся лицо 68"/>
            <p:cNvSpPr/>
            <p:nvPr/>
          </p:nvSpPr>
          <p:spPr>
            <a:xfrm>
              <a:off x="1005840" y="4765548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Улыбающееся лицо 69"/>
            <p:cNvSpPr/>
            <p:nvPr/>
          </p:nvSpPr>
          <p:spPr>
            <a:xfrm>
              <a:off x="1344168" y="4318254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Улыбающееся лицо 70"/>
            <p:cNvSpPr/>
            <p:nvPr/>
          </p:nvSpPr>
          <p:spPr>
            <a:xfrm>
              <a:off x="2420112" y="4139184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Улыбающееся лицо 71"/>
            <p:cNvSpPr/>
            <p:nvPr/>
          </p:nvSpPr>
          <p:spPr>
            <a:xfrm>
              <a:off x="2874264" y="4455414"/>
              <a:ext cx="475488" cy="4754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Месяц 72"/>
            <p:cNvSpPr/>
            <p:nvPr/>
          </p:nvSpPr>
          <p:spPr>
            <a:xfrm>
              <a:off x="3201924" y="4929378"/>
              <a:ext cx="283464" cy="405384"/>
            </a:xfrm>
            <a:prstGeom prst="moon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01985" y="4924969"/>
              <a:ext cx="407997" cy="408269"/>
            </a:xfrm>
            <a:prstGeom prst="rect">
              <a:avLst/>
            </a:prstGeom>
          </p:spPr>
        </p:pic>
      </p:grpSp>
      <p:sp>
        <p:nvSpPr>
          <p:cNvPr id="76" name="Номер слайда 5"/>
          <p:cNvSpPr txBox="1">
            <a:spLocks/>
          </p:cNvSpPr>
          <p:nvPr/>
        </p:nvSpPr>
        <p:spPr>
          <a:xfrm>
            <a:off x="8301038" y="6057097"/>
            <a:ext cx="36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3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3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Алгоритм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fontAlgn="base">
              <a:buNone/>
            </a:pPr>
            <a:r>
              <a:rPr lang="ru-RU" dirty="0"/>
              <a:t>Для классификации каждого из объектов тестовой выборки необходимо последовательно выполнить следующие </a:t>
            </a:r>
            <a:r>
              <a:rPr lang="ru-RU" dirty="0" smtClean="0"/>
              <a:t>операции: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 smtClean="0"/>
              <a:t>Вычислить </a:t>
            </a:r>
            <a:r>
              <a:rPr lang="ru-RU" dirty="0"/>
              <a:t>расстояние до каждого из объектов обучающей </a:t>
            </a:r>
            <a:r>
              <a:rPr lang="ru-RU" dirty="0" smtClean="0"/>
              <a:t>выборки,</a:t>
            </a:r>
            <a:endParaRPr lang="ru-RU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/>
              <a:t>Отобрать </a:t>
            </a:r>
            <a:r>
              <a:rPr lang="ru-RU" i="1" dirty="0"/>
              <a:t>k</a:t>
            </a:r>
            <a:r>
              <a:rPr lang="ru-RU" dirty="0"/>
              <a:t> объектов обучающей выборки, расстояние до которых </a:t>
            </a:r>
            <a:r>
              <a:rPr lang="ru-RU" dirty="0" smtClean="0"/>
              <a:t>минимально,</a:t>
            </a:r>
            <a:endParaRPr lang="ru-RU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/>
              <a:t>Класс классифицируемого объекта — это класс, наиболее часто встречающийся среди k ближайших </a:t>
            </a:r>
            <a:r>
              <a:rPr lang="ru-RU" dirty="0" smtClean="0"/>
              <a:t>соседей.</a:t>
            </a:r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8301038" y="6057097"/>
            <a:ext cx="36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4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4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Эвклидово расстояние</a:t>
            </a:r>
            <a:endParaRPr lang="ru-RU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4360" y="2057401"/>
                <a:ext cx="7955280" cy="406908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dirty="0" smtClean="0"/>
                  <a:t>Геометрическое расстояние в многомерном пространстве признаков и вычисляется следующим образом: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ru-RU" dirty="0" smtClean="0"/>
                  <a:t>где	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</a:t>
                </a:r>
                <a:r>
                  <a:rPr lang="ru-RU" dirty="0" smtClean="0"/>
                  <a:t>и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– </a:t>
                </a:r>
                <a:r>
                  <a:rPr lang="ru-RU" dirty="0" smtClean="0"/>
                  <a:t>точки в </a:t>
                </a:r>
                <a:r>
                  <a:rPr lang="en-US" dirty="0" smtClean="0"/>
                  <a:t>n-</a:t>
                </a:r>
                <a:r>
                  <a:rPr lang="ru-RU" dirty="0" smtClean="0"/>
                  <a:t>мерном пространстве,</a:t>
                </a:r>
              </a:p>
              <a:p>
                <a:pPr marL="0" indent="0">
                  <a:buNone/>
                </a:pPr>
                <a:r>
                  <a:rPr lang="ru-RU" dirty="0"/>
                  <a:t>	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– </a:t>
                </a:r>
                <a:r>
                  <a:rPr lang="ru-RU" dirty="0" smtClean="0"/>
                  <a:t>порядковый номер признака,</a:t>
                </a:r>
              </a:p>
              <a:p>
                <a:pPr marL="0" indent="0">
                  <a:buNone/>
                </a:pPr>
                <a:r>
                  <a:rPr lang="ru-RU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𝑎𝑖</m:t>
                        </m:r>
                      </m:sub>
                    </m:sSub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</m:t>
                        </m:r>
                      </m:sub>
                    </m:sSub>
                  </m:oMath>
                </a14:m>
                <a:r>
                  <a:rPr lang="ru-RU" dirty="0" smtClean="0"/>
                  <a:t> - координаты точек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ru-RU" dirty="0" smtClean="0"/>
                  <a:t>по </a:t>
                </a:r>
                <a:r>
                  <a:rPr lang="en-US" dirty="0" smtClean="0"/>
                  <a:t>				</a:t>
                </a:r>
                <a:r>
                  <a:rPr lang="ru-RU" dirty="0" smtClean="0"/>
                  <a:t>признаку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Дл</a:t>
                </a:r>
                <a:r>
                  <a:rPr lang="ru-RU" b="1" dirty="0">
                    <a:solidFill>
                      <a:srgbClr val="FF0000"/>
                    </a:solidFill>
                  </a:rPr>
                  <a:t>я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QSAR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 моделей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𝒂𝒊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rgbClr val="FF0000"/>
                    </a:solidFill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𝒃𝒊</m:t>
                        </m:r>
                      </m:sub>
                    </m:sSub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- значения </a:t>
                </a:r>
                <a:r>
                  <a:rPr lang="en-US" b="1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ru-RU" b="1" i="1" dirty="0" smtClean="0">
                    <a:solidFill>
                      <a:srgbClr val="FF0000"/>
                    </a:solidFill>
                  </a:rPr>
                  <a:t>-того дескриптора для молекул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ru-RU" b="1" dirty="0">
                    <a:solidFill>
                      <a:srgbClr val="FF0000"/>
                    </a:solidFill>
                  </a:rPr>
                  <a:t>и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uk-UA" b="1" dirty="0">
                    <a:solidFill>
                      <a:srgbClr val="FF0000"/>
                    </a:solidFill>
                  </a:rPr>
                  <a:t>.</a:t>
                </a: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2057401"/>
                <a:ext cx="7955280" cy="4069080"/>
              </a:xfrm>
              <a:blipFill rotWithShape="0">
                <a:blip r:embed="rId2" cstate="print"/>
                <a:stretch>
                  <a:fillRect t="-1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038" y="6057097"/>
            <a:ext cx="362902" cy="365125"/>
          </a:xfrm>
        </p:spPr>
        <p:txBody>
          <a:bodyPr/>
          <a:lstStyle/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5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1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нормализация</a:t>
            </a:r>
            <a:endParaRPr lang="ru-RU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ru-RU" dirty="0" smtClean="0"/>
                  <a:t>Минимаксная нормализация: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ru-RU" dirty="0"/>
                  <a:t>Нормализация с помощью стандартного отклонения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dirty="0" smtClean="0"/>
                  <a:t>	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 smtClean="0"/>
                  <a:t> - стандартное отклонение.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 cstate="print"/>
                <a:stretch>
                  <a:fillRect l="-843" t="-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038" y="6057097"/>
            <a:ext cx="362902" cy="365125"/>
          </a:xfrm>
        </p:spPr>
        <p:txBody>
          <a:bodyPr/>
          <a:lstStyle/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6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0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Простое невзвешенное голосование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394" y="4860456"/>
            <a:ext cx="204270" cy="204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886" y="2862287"/>
            <a:ext cx="178737" cy="178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546" y="4892811"/>
            <a:ext cx="204270" cy="204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123" y="5611882"/>
            <a:ext cx="204270" cy="204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817" y="4272524"/>
            <a:ext cx="204270" cy="204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760" y="5350011"/>
            <a:ext cx="204270" cy="2042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203" y="5827824"/>
            <a:ext cx="204270" cy="2042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049" y="3893979"/>
            <a:ext cx="204270" cy="204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575" y="4144644"/>
            <a:ext cx="204270" cy="2042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473" y="5164624"/>
            <a:ext cx="204270" cy="204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57" y="4402922"/>
            <a:ext cx="204270" cy="2042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36" y="5572476"/>
            <a:ext cx="204270" cy="2042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961" y="3223554"/>
            <a:ext cx="204270" cy="2042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238" y="4519323"/>
            <a:ext cx="204270" cy="2042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5" y="3775726"/>
            <a:ext cx="204270" cy="2042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915" y="6522635"/>
            <a:ext cx="204270" cy="2042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27" y="2439739"/>
            <a:ext cx="204270" cy="2042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133" y="3145647"/>
            <a:ext cx="178737" cy="1787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639" y="3399620"/>
            <a:ext cx="178737" cy="1787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1377" y="2563812"/>
            <a:ext cx="178737" cy="1787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4074" y="3399621"/>
            <a:ext cx="178737" cy="1787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1567" y="4442721"/>
            <a:ext cx="178737" cy="1787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337" y="4505057"/>
            <a:ext cx="178737" cy="1787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338" y="3750520"/>
            <a:ext cx="178737" cy="1787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746" y="4450188"/>
            <a:ext cx="178737" cy="1787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9990" y="3761231"/>
            <a:ext cx="178737" cy="1787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824" y="4709338"/>
            <a:ext cx="178737" cy="1787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581" y="2385075"/>
            <a:ext cx="178737" cy="1787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1844" y="5028709"/>
            <a:ext cx="178737" cy="1787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126" y="3170068"/>
            <a:ext cx="178737" cy="1787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301" y="5118078"/>
            <a:ext cx="178737" cy="1787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071" y="5738455"/>
            <a:ext cx="178737" cy="1787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601" y="2571140"/>
            <a:ext cx="178737" cy="17873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096" y="6309150"/>
            <a:ext cx="204270" cy="2042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529" y="4315053"/>
            <a:ext cx="204270" cy="2042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5377" y="4718293"/>
            <a:ext cx="178737" cy="17873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261" y="4705526"/>
            <a:ext cx="204270" cy="20427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069" y="5407612"/>
            <a:ext cx="204270" cy="2042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2097" y="3775726"/>
            <a:ext cx="178737" cy="1787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814" y="5181909"/>
            <a:ext cx="407997" cy="40826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4039" y="6032094"/>
            <a:ext cx="204270" cy="204270"/>
          </a:xfrm>
          <a:prstGeom prst="rect">
            <a:avLst/>
          </a:prstGeom>
        </p:spPr>
      </p:pic>
      <p:sp>
        <p:nvSpPr>
          <p:cNvPr id="45" name="Блок-схема: узел 44"/>
          <p:cNvSpPr/>
          <p:nvPr/>
        </p:nvSpPr>
        <p:spPr>
          <a:xfrm>
            <a:off x="3517957" y="4144644"/>
            <a:ext cx="3023730" cy="2368777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153" y="2234649"/>
            <a:ext cx="3124999" cy="43650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7" name="Блок-схема: узел 46"/>
          <p:cNvSpPr/>
          <p:nvPr/>
        </p:nvSpPr>
        <p:spPr>
          <a:xfrm>
            <a:off x="3560322" y="4144643"/>
            <a:ext cx="2637740" cy="2368777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3995" y="4860620"/>
            <a:ext cx="933076" cy="933076"/>
          </a:xfrm>
          <a:prstGeom prst="rect">
            <a:avLst/>
          </a:prstGeom>
        </p:spPr>
      </p:pic>
      <p:sp>
        <p:nvSpPr>
          <p:cNvPr id="5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038" y="6057097"/>
            <a:ext cx="362902" cy="365125"/>
          </a:xfrm>
        </p:spPr>
        <p:txBody>
          <a:bodyPr/>
          <a:lstStyle/>
          <a:p>
            <a:r>
              <a:rPr lang="en-US" sz="2800" b="1" dirty="0" smtClean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7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31" b="1473"/>
          <a:stretch/>
        </p:blipFill>
        <p:spPr>
          <a:xfrm>
            <a:off x="2319029" y="1906507"/>
            <a:ext cx="5002815" cy="47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387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Простое невзвешенное голосование</a:t>
            </a:r>
            <a:endParaRPr lang="ru-RU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4360" y="2057401"/>
                <a:ext cx="7955280" cy="4562340"/>
              </a:xfrm>
            </p:spPr>
            <p:txBody>
              <a:bodyPr>
                <a:normAutofit lnSpcReduction="10000"/>
              </a:bodyPr>
              <a:lstStyle/>
              <a:p>
                <a:pPr marL="0" indent="457200">
                  <a:buNone/>
                </a:pPr>
                <a:r>
                  <a:rPr lang="ru-RU" sz="2400" dirty="0" smtClean="0"/>
                  <a:t>Класс, который </a:t>
                </a:r>
                <a:r>
                  <a:rPr lang="ru-RU" sz="2400" dirty="0"/>
                  <a:t>наберет наибольшее количество голосов, присваивается </a:t>
                </a:r>
                <a:r>
                  <a:rPr lang="ru-RU" sz="2400" dirty="0" smtClean="0"/>
                  <a:t>новому элементу.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smtClean="0"/>
                  <a:t>где </a:t>
                </a:r>
                <a:r>
                  <a:rPr lang="en-US" sz="2400" dirty="0" smtClean="0"/>
                  <a:t>a – </a:t>
                </a:r>
                <a:r>
                  <a:rPr lang="ru-RU" sz="2400" dirty="0" smtClean="0"/>
                  <a:t>новый объект (соединение),</a:t>
                </a:r>
              </a:p>
              <a:p>
                <a:pPr marL="0" indent="0">
                  <a:buNone/>
                </a:pPr>
                <a:r>
                  <a:rPr lang="ru-RU" sz="2400" dirty="0"/>
                  <a:t>	</a:t>
                </a:r>
                <a:r>
                  <a:rPr lang="en-US" sz="2400" dirty="0" smtClean="0"/>
                  <a:t>X – </a:t>
                </a:r>
                <a:r>
                  <a:rPr lang="ru-RU" sz="2400" dirty="0" smtClean="0"/>
                  <a:t>обучающая выборка,</a:t>
                </a:r>
              </a:p>
              <a:p>
                <a:pPr marL="0" indent="0">
                  <a:buNone/>
                </a:pPr>
                <a:r>
                  <a:rPr lang="ru-RU" sz="2400" dirty="0"/>
                  <a:t>	</a:t>
                </a:r>
                <a:r>
                  <a:rPr lang="en-US" sz="2400" dirty="0" smtClean="0"/>
                  <a:t>y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– класс,</a:t>
                </a:r>
              </a:p>
              <a:p>
                <a:pPr marL="0" indent="0">
                  <a:buNone/>
                </a:pPr>
                <a:r>
                  <a:rPr lang="ru-RU" sz="2400" dirty="0"/>
                  <a:t>	</a:t>
                </a:r>
                <a:r>
                  <a:rPr lang="en-US" sz="2400" dirty="0" smtClean="0"/>
                  <a:t>Y – </a:t>
                </a:r>
                <a:r>
                  <a:rPr lang="ru-RU" sz="2400" dirty="0" smtClean="0"/>
                  <a:t>множество классов,</a:t>
                </a:r>
              </a:p>
              <a:p>
                <a:pPr marL="0" indent="0">
                  <a:buNone/>
                </a:pP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400" dirty="0" smtClean="0"/>
                  <a:t> </a:t>
                </a:r>
                <a:r>
                  <a:rPr lang="en-US" sz="2400" dirty="0"/>
                  <a:t>–</a:t>
                </a:r>
                <a:r>
                  <a:rPr lang="ru-RU" sz="2400" dirty="0" smtClean="0"/>
                  <a:t> класс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-</a:t>
                </a:r>
                <a:r>
                  <a:rPr lang="ru-RU" sz="2400" dirty="0" smtClean="0"/>
                  <a:t>того соседа а,</a:t>
                </a:r>
              </a:p>
              <a:p>
                <a:pPr marL="0" indent="0">
                  <a:buNone/>
                </a:pPr>
                <a:r>
                  <a:rPr lang="ru-RU" sz="2400" dirty="0"/>
                  <a:t>	</a:t>
                </a:r>
                <a:r>
                  <a:rPr lang="en-US" sz="2400" dirty="0" smtClean="0"/>
                  <a:t>k – </a:t>
                </a:r>
                <a:r>
                  <a:rPr lang="ru-RU" sz="2400" dirty="0" smtClean="0"/>
                  <a:t>количество соседей.</a:t>
                </a:r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2057401"/>
                <a:ext cx="7955280" cy="4562340"/>
              </a:xfrm>
              <a:blipFill rotWithShape="0">
                <a:blip r:embed="rId3" cstate="print"/>
                <a:stretch>
                  <a:fillRect l="-1226" t="-2674" b="-12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>
          <a:xfrm>
            <a:off x="8301038" y="6057097"/>
            <a:ext cx="36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8</a:t>
            </a:r>
            <a:endParaRPr lang="ru-RU" sz="2800" b="1" dirty="0">
              <a:gradFill>
                <a:gsLst>
                  <a:gs pos="0">
                    <a:srgbClr val="00B050">
                      <a:lumMod val="97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3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Взвешенное голосование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394" y="4860456"/>
            <a:ext cx="204270" cy="204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886" y="2862287"/>
            <a:ext cx="178737" cy="178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546" y="4892811"/>
            <a:ext cx="204270" cy="204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123" y="5611882"/>
            <a:ext cx="204270" cy="204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817" y="4272524"/>
            <a:ext cx="204270" cy="204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760" y="5350011"/>
            <a:ext cx="204270" cy="2042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203" y="5827824"/>
            <a:ext cx="204270" cy="2042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049" y="3893979"/>
            <a:ext cx="204270" cy="204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575" y="4144644"/>
            <a:ext cx="204270" cy="2042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473" y="5164624"/>
            <a:ext cx="204270" cy="204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57" y="4402922"/>
            <a:ext cx="204270" cy="2042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36" y="5572476"/>
            <a:ext cx="204270" cy="2042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961" y="3223554"/>
            <a:ext cx="204270" cy="2042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238" y="4519323"/>
            <a:ext cx="204270" cy="2042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5" y="3775726"/>
            <a:ext cx="204270" cy="2042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915" y="6522635"/>
            <a:ext cx="204270" cy="2042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27" y="2439739"/>
            <a:ext cx="204270" cy="2042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133" y="3145647"/>
            <a:ext cx="178737" cy="1787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639" y="3399620"/>
            <a:ext cx="178737" cy="1787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1377" y="2563812"/>
            <a:ext cx="178737" cy="1787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4074" y="3399621"/>
            <a:ext cx="178737" cy="1787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1567" y="4442721"/>
            <a:ext cx="178737" cy="1787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337" y="4505057"/>
            <a:ext cx="178737" cy="1787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338" y="3750520"/>
            <a:ext cx="178737" cy="1787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746" y="4450188"/>
            <a:ext cx="178737" cy="1787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9990" y="3761231"/>
            <a:ext cx="178737" cy="1787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824" y="4709338"/>
            <a:ext cx="178737" cy="1787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581" y="2385075"/>
            <a:ext cx="178737" cy="1787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1844" y="5028709"/>
            <a:ext cx="178737" cy="1787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126" y="3170068"/>
            <a:ext cx="178737" cy="1787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301" y="5118078"/>
            <a:ext cx="178737" cy="1787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071" y="5738455"/>
            <a:ext cx="178737" cy="1787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601" y="2571140"/>
            <a:ext cx="178737" cy="17873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096" y="6309150"/>
            <a:ext cx="204270" cy="2042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529" y="4315053"/>
            <a:ext cx="204270" cy="2042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5377" y="4718293"/>
            <a:ext cx="178737" cy="17873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261" y="4705526"/>
            <a:ext cx="204270" cy="20427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069" y="5407612"/>
            <a:ext cx="204270" cy="2042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2097" y="3775726"/>
            <a:ext cx="178737" cy="1787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814" y="5181909"/>
            <a:ext cx="407997" cy="40826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4039" y="6032094"/>
            <a:ext cx="204270" cy="204270"/>
          </a:xfrm>
          <a:prstGeom prst="rect">
            <a:avLst/>
          </a:prstGeom>
        </p:spPr>
      </p:pic>
      <p:sp>
        <p:nvSpPr>
          <p:cNvPr id="47" name="Блок-схема: узел 46"/>
          <p:cNvSpPr/>
          <p:nvPr/>
        </p:nvSpPr>
        <p:spPr>
          <a:xfrm>
            <a:off x="3560322" y="4144643"/>
            <a:ext cx="2637740" cy="2368777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5" y="4824151"/>
            <a:ext cx="871537" cy="871537"/>
          </a:xfrm>
          <a:prstGeom prst="rect">
            <a:avLst/>
          </a:prstGeom>
        </p:spPr>
      </p:pic>
      <p:cxnSp>
        <p:nvCxnSpPr>
          <p:cNvPr id="51" name="Прямая со стрелкой 50"/>
          <p:cNvCxnSpPr/>
          <p:nvPr/>
        </p:nvCxnSpPr>
        <p:spPr>
          <a:xfrm>
            <a:off x="4219500" y="4829175"/>
            <a:ext cx="615418" cy="47624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43" idx="1"/>
          </p:cNvCxnSpPr>
          <p:nvPr/>
        </p:nvCxnSpPr>
        <p:spPr>
          <a:xfrm flipV="1">
            <a:off x="4011199" y="5386044"/>
            <a:ext cx="793615" cy="109559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4152171" y="5535399"/>
            <a:ext cx="744537" cy="551474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125273" y="4902839"/>
            <a:ext cx="95072" cy="304607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35" idx="1"/>
          </p:cNvCxnSpPr>
          <p:nvPr/>
        </p:nvCxnSpPr>
        <p:spPr>
          <a:xfrm>
            <a:off x="5172809" y="5509747"/>
            <a:ext cx="324262" cy="318077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Номер слайда 5"/>
          <p:cNvSpPr txBox="1">
            <a:spLocks/>
          </p:cNvSpPr>
          <p:nvPr/>
        </p:nvSpPr>
        <p:spPr>
          <a:xfrm>
            <a:off x="7957019" y="6057097"/>
            <a:ext cx="70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gradFill>
                  <a:gsLst>
                    <a:gs pos="0">
                      <a:srgbClr val="00B050">
                        <a:lumMod val="97000"/>
                      </a:srgb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</a:gra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5740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947</TotalTime>
  <Words>498</Words>
  <Application>Microsoft Office PowerPoint</Application>
  <PresentationFormat>Экран (4:3)</PresentationFormat>
  <Paragraphs>156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След самолета</vt:lpstr>
      <vt:lpstr>Слайд 1</vt:lpstr>
      <vt:lpstr>Метод k-ближайших соседей (K-nearest neighbor)</vt:lpstr>
      <vt:lpstr>Метод k-ближайших соседей</vt:lpstr>
      <vt:lpstr>Алгоритм</vt:lpstr>
      <vt:lpstr>Эвклидово расстояние</vt:lpstr>
      <vt:lpstr>нормализация</vt:lpstr>
      <vt:lpstr>Простое невзвешенное голосование</vt:lpstr>
      <vt:lpstr>Простое невзвешенное голосование</vt:lpstr>
      <vt:lpstr>Взвешенное голосование</vt:lpstr>
      <vt:lpstr>Взвешенное голосование</vt:lpstr>
      <vt:lpstr>Применение knn для регрессионных задач</vt:lpstr>
      <vt:lpstr>Пример: Ирисы фишера</vt:lpstr>
      <vt:lpstr>Ирисы фишера: Диаграмма размещения классов</vt:lpstr>
      <vt:lpstr>Ирисы фишера: Простое невзвешенное голосование </vt:lpstr>
      <vt:lpstr>Ирисы фишера: Простое невзвешенное голосование </vt:lpstr>
      <vt:lpstr>Ирисы фишера: взвешенное голосование </vt:lpstr>
      <vt:lpstr>Достоинства метода knn</vt:lpstr>
      <vt:lpstr>Недостатки метода knn</vt:lpstr>
      <vt:lpstr>Применение метода knn </vt:lpstr>
      <vt:lpstr>Построение модели в R</vt:lpstr>
      <vt:lpstr>Выборка по растворимости Результаты </vt:lpstr>
      <vt:lpstr>Выборка по мутагенности Результаты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Katechko</dc:creator>
  <cp:lastModifiedBy>Pavel</cp:lastModifiedBy>
  <cp:revision>70</cp:revision>
  <dcterms:created xsi:type="dcterms:W3CDTF">2014-07-11T13:06:34Z</dcterms:created>
  <dcterms:modified xsi:type="dcterms:W3CDTF">2014-07-25T13:55:47Z</dcterms:modified>
</cp:coreProperties>
</file>